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73" r:id="rId3"/>
    <p:sldId id="274" r:id="rId4"/>
    <p:sldId id="257" r:id="rId5"/>
    <p:sldId id="258" r:id="rId6"/>
    <p:sldId id="275" r:id="rId7"/>
    <p:sldId id="259" r:id="rId8"/>
    <p:sldId id="260" r:id="rId9"/>
    <p:sldId id="261" r:id="rId10"/>
    <p:sldId id="262" r:id="rId11"/>
    <p:sldId id="276" r:id="rId12"/>
    <p:sldId id="263" r:id="rId13"/>
    <p:sldId id="264" r:id="rId14"/>
    <p:sldId id="265" r:id="rId15"/>
    <p:sldId id="266" r:id="rId16"/>
    <p:sldId id="267" r:id="rId17"/>
    <p:sldId id="268" r:id="rId18"/>
    <p:sldId id="272" r:id="rId19"/>
    <p:sldId id="269" r:id="rId20"/>
    <p:sldId id="270" r:id="rId21"/>
    <p:sldId id="271"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39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53637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155755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598732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890318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996660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9979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30686" y="538936"/>
            <a:ext cx="4443889" cy="694373"/>
          </a:xfrm>
          <a:prstGeom prst="rect">
            <a:avLst/>
          </a:prstGeom>
          <a:noFill/>
          <a:ln/>
        </p:spPr>
        <p:txBody>
          <a:bodyPr wrap="none" rtlCol="0" anchor="t"/>
          <a:lstStyle/>
          <a:p>
            <a:pPr marL="0" indent="0">
              <a:lnSpc>
                <a:spcPts val="5468"/>
              </a:lnSpc>
              <a:buNone/>
            </a:pPr>
            <a:r>
              <a:rPr lang="en-US" sz="4500" b="1" dirty="0">
                <a:solidFill>
                  <a:srgbClr val="396AF1"/>
                </a:solidFill>
                <a:latin typeface="Barlow" pitchFamily="34" charset="0"/>
                <a:ea typeface="Barlow" pitchFamily="34" charset="-122"/>
                <a:cs typeface="Barlow" pitchFamily="34" charset="-120"/>
              </a:rPr>
              <a:t>About me</a:t>
            </a:r>
            <a:endParaRPr lang="en-US" sz="4500" dirty="0"/>
          </a:p>
        </p:txBody>
      </p:sp>
      <p:sp>
        <p:nvSpPr>
          <p:cNvPr id="6" name="Text 2"/>
          <p:cNvSpPr/>
          <p:nvPr/>
        </p:nvSpPr>
        <p:spPr>
          <a:xfrm>
            <a:off x="670561" y="1738877"/>
            <a:ext cx="4815840" cy="555427"/>
          </a:xfrm>
          <a:prstGeom prst="rect">
            <a:avLst/>
          </a:prstGeom>
          <a:noFill/>
          <a:ln/>
        </p:spPr>
        <p:txBody>
          <a:bodyPr wrap="none" rtlCol="0" anchor="t"/>
          <a:lstStyle/>
          <a:p>
            <a:pPr marL="0" indent="0">
              <a:lnSpc>
                <a:spcPts val="4374"/>
              </a:lnSpc>
              <a:buNone/>
            </a:pPr>
            <a:r>
              <a:rPr lang="en-US" sz="4000" b="1" dirty="0">
                <a:solidFill>
                  <a:srgbClr val="272525"/>
                </a:solidFill>
                <a:highlight>
                  <a:srgbClr val="AFCBF8"/>
                </a:highlight>
                <a:latin typeface="Barlow" pitchFamily="34" charset="0"/>
                <a:ea typeface="Barlow" pitchFamily="34" charset="-122"/>
                <a:cs typeface="Barlow" pitchFamily="34" charset="-120"/>
              </a:rPr>
              <a:t>AISHWARYA HOYSAL K S</a:t>
            </a:r>
            <a:endParaRPr lang="en-US" sz="4000" dirty="0"/>
          </a:p>
        </p:txBody>
      </p:sp>
      <p:sp>
        <p:nvSpPr>
          <p:cNvPr id="7" name="Text 3"/>
          <p:cNvSpPr/>
          <p:nvPr/>
        </p:nvSpPr>
        <p:spPr>
          <a:xfrm>
            <a:off x="833198" y="2847348"/>
            <a:ext cx="7477601" cy="355402"/>
          </a:xfrm>
          <a:prstGeom prst="rect">
            <a:avLst/>
          </a:prstGeom>
          <a:noFill/>
          <a:ln/>
        </p:spPr>
        <p:txBody>
          <a:bodyPr wrap="none" rtlCol="0" anchor="t"/>
          <a:lstStyle/>
          <a:p>
            <a:pPr marL="0" indent="0">
              <a:lnSpc>
                <a:spcPts val="2799"/>
              </a:lnSpc>
              <a:buNone/>
            </a:pPr>
            <a:r>
              <a:rPr lang="en-US" sz="2000" dirty="0">
                <a:solidFill>
                  <a:srgbClr val="000000"/>
                </a:solidFill>
                <a:latin typeface="Montserrat" pitchFamily="34" charset="0"/>
                <a:ea typeface="Montserrat" pitchFamily="34" charset="-122"/>
                <a:cs typeface="Montserrat" pitchFamily="34" charset="-120"/>
              </a:rPr>
              <a:t>👉</a:t>
            </a:r>
            <a:r>
              <a:rPr lang="en-US" sz="2000" dirty="0">
                <a:solidFill>
                  <a:srgbClr val="272525"/>
                </a:solidFill>
                <a:latin typeface="Montserrat" pitchFamily="34" charset="0"/>
                <a:ea typeface="Montserrat" pitchFamily="34" charset="-122"/>
                <a:cs typeface="Montserrat" pitchFamily="34" charset="-120"/>
              </a:rPr>
              <a:t>Microsoft Certified </a:t>
            </a:r>
            <a:r>
              <a:rPr lang="en-US" sz="2000" b="1" dirty="0">
                <a:solidFill>
                  <a:srgbClr val="272525"/>
                </a:solidFill>
                <a:latin typeface="Montserrat" pitchFamily="34" charset="0"/>
                <a:ea typeface="Montserrat" pitchFamily="34" charset="-122"/>
                <a:cs typeface="Montserrat" pitchFamily="34" charset="-120"/>
              </a:rPr>
              <a:t>Azure AI Fundamentals</a:t>
            </a:r>
            <a:endParaRPr lang="en-US" sz="2000" dirty="0"/>
          </a:p>
        </p:txBody>
      </p:sp>
      <p:sp>
        <p:nvSpPr>
          <p:cNvPr id="8" name="Text 4"/>
          <p:cNvSpPr/>
          <p:nvPr/>
        </p:nvSpPr>
        <p:spPr>
          <a:xfrm>
            <a:off x="833199" y="3452662"/>
            <a:ext cx="7477601" cy="355402"/>
          </a:xfrm>
          <a:prstGeom prst="rect">
            <a:avLst/>
          </a:prstGeom>
          <a:noFill/>
          <a:ln/>
        </p:spPr>
        <p:txBody>
          <a:bodyPr wrap="none" rtlCol="0" anchor="t"/>
          <a:lstStyle/>
          <a:p>
            <a:pPr marL="0" indent="0">
              <a:lnSpc>
                <a:spcPts val="2799"/>
              </a:lnSpc>
              <a:buNone/>
            </a:pPr>
            <a:r>
              <a:rPr lang="en-US" sz="2000" dirty="0">
                <a:solidFill>
                  <a:srgbClr val="000000"/>
                </a:solidFill>
                <a:latin typeface="Montserrat" pitchFamily="34" charset="0"/>
                <a:ea typeface="Montserrat" pitchFamily="34" charset="-122"/>
                <a:cs typeface="Montserrat" pitchFamily="34" charset="-120"/>
              </a:rPr>
              <a:t>👉</a:t>
            </a:r>
            <a:r>
              <a:rPr lang="en-US" sz="2000" dirty="0">
                <a:solidFill>
                  <a:srgbClr val="272525"/>
                </a:solidFill>
                <a:latin typeface="Montserrat" pitchFamily="34" charset="0"/>
                <a:ea typeface="Montserrat" pitchFamily="34" charset="-122"/>
                <a:cs typeface="Montserrat" pitchFamily="34" charset="-120"/>
              </a:rPr>
              <a:t>ML intern @ </a:t>
            </a:r>
            <a:r>
              <a:rPr lang="en-US" sz="2000" b="1" dirty="0">
                <a:solidFill>
                  <a:srgbClr val="272525"/>
                </a:solidFill>
                <a:latin typeface="Montserrat" pitchFamily="34" charset="0"/>
                <a:ea typeface="Montserrat" pitchFamily="34" charset="-122"/>
                <a:cs typeface="Montserrat" pitchFamily="34" charset="-120"/>
              </a:rPr>
              <a:t>Rosette Smart Life</a:t>
            </a:r>
            <a:endParaRPr lang="en-US" sz="2000" dirty="0"/>
          </a:p>
        </p:txBody>
      </p:sp>
      <p:sp>
        <p:nvSpPr>
          <p:cNvPr id="9" name="Text 5"/>
          <p:cNvSpPr/>
          <p:nvPr/>
        </p:nvSpPr>
        <p:spPr>
          <a:xfrm>
            <a:off x="833199" y="4009959"/>
            <a:ext cx="7477601" cy="355402"/>
          </a:xfrm>
          <a:prstGeom prst="rect">
            <a:avLst/>
          </a:prstGeom>
          <a:noFill/>
          <a:ln/>
        </p:spPr>
        <p:txBody>
          <a:bodyPr wrap="none" rtlCol="0" anchor="t"/>
          <a:lstStyle/>
          <a:p>
            <a:pPr marL="0" indent="0">
              <a:lnSpc>
                <a:spcPts val="2799"/>
              </a:lnSpc>
              <a:buNone/>
            </a:pPr>
            <a:r>
              <a:rPr lang="en-US" sz="2000" dirty="0">
                <a:solidFill>
                  <a:srgbClr val="000000"/>
                </a:solidFill>
                <a:latin typeface="Montserrat" pitchFamily="34" charset="0"/>
                <a:ea typeface="Montserrat" pitchFamily="34" charset="-122"/>
                <a:cs typeface="Montserrat" pitchFamily="34" charset="-120"/>
              </a:rPr>
              <a:t>👉</a:t>
            </a:r>
            <a:r>
              <a:rPr lang="en-US" sz="2000" dirty="0">
                <a:solidFill>
                  <a:srgbClr val="272525"/>
                </a:solidFill>
                <a:latin typeface="Montserrat" pitchFamily="34" charset="0"/>
                <a:ea typeface="Montserrat" pitchFamily="34" charset="-122"/>
                <a:cs typeface="Montserrat" pitchFamily="34" charset="-120"/>
              </a:rPr>
              <a:t>Enthusiast in </a:t>
            </a:r>
            <a:r>
              <a:rPr lang="en-US" sz="2000" b="1" dirty="0">
                <a:solidFill>
                  <a:srgbClr val="272525"/>
                </a:solidFill>
                <a:latin typeface="Montserrat" pitchFamily="34" charset="0"/>
                <a:ea typeface="Montserrat" pitchFamily="34" charset="-122"/>
                <a:cs typeface="Montserrat" pitchFamily="34" charset="-120"/>
              </a:rPr>
              <a:t>AI / ML, Gen AI , LLMs and Data science</a:t>
            </a:r>
            <a:endParaRPr lang="en-US" sz="2000" dirty="0"/>
          </a:p>
        </p:txBody>
      </p:sp>
      <p:sp>
        <p:nvSpPr>
          <p:cNvPr id="10" name="Text 6"/>
          <p:cNvSpPr/>
          <p:nvPr/>
        </p:nvSpPr>
        <p:spPr>
          <a:xfrm>
            <a:off x="833199" y="4567256"/>
            <a:ext cx="7477601" cy="355402"/>
          </a:xfrm>
          <a:prstGeom prst="rect">
            <a:avLst/>
          </a:prstGeom>
          <a:noFill/>
          <a:ln/>
        </p:spPr>
        <p:txBody>
          <a:bodyPr wrap="none" rtlCol="0" anchor="t"/>
          <a:lstStyle/>
          <a:p>
            <a:pPr marL="0" indent="0">
              <a:lnSpc>
                <a:spcPts val="2799"/>
              </a:lnSpc>
              <a:buNone/>
            </a:pPr>
            <a:r>
              <a:rPr lang="en-US" sz="2000" dirty="0">
                <a:solidFill>
                  <a:srgbClr val="000000"/>
                </a:solidFill>
                <a:latin typeface="Montserrat" pitchFamily="34" charset="0"/>
                <a:ea typeface="Montserrat" pitchFamily="34" charset="-122"/>
                <a:cs typeface="Montserrat" pitchFamily="34" charset="-120"/>
              </a:rPr>
              <a:t>👉</a:t>
            </a:r>
            <a:r>
              <a:rPr lang="en-US" sz="2000" b="1" dirty="0">
                <a:solidFill>
                  <a:srgbClr val="272525"/>
                </a:solidFill>
                <a:latin typeface="Montserrat" pitchFamily="34" charset="0"/>
                <a:ea typeface="Montserrat" pitchFamily="34" charset="-122"/>
                <a:cs typeface="Montserrat" pitchFamily="34" charset="-120"/>
              </a:rPr>
              <a:t>Python Developer</a:t>
            </a:r>
            <a:r>
              <a:rPr lang="en-US" sz="2000" dirty="0">
                <a:solidFill>
                  <a:srgbClr val="272525"/>
                </a:solidFill>
                <a:latin typeface="Montserrat" pitchFamily="34" charset="0"/>
                <a:ea typeface="Montserrat" pitchFamily="34" charset="-122"/>
                <a:cs typeface="Montserrat" pitchFamily="34" charset="-120"/>
              </a:rPr>
              <a:t> , Proficient in </a:t>
            </a:r>
            <a:r>
              <a:rPr lang="en-US" sz="2000" b="1" dirty="0">
                <a:solidFill>
                  <a:srgbClr val="272525"/>
                </a:solidFill>
                <a:latin typeface="Montserrat" pitchFamily="34" charset="0"/>
                <a:ea typeface="Montserrat" pitchFamily="34" charset="-122"/>
                <a:cs typeface="Montserrat" pitchFamily="34" charset="-120"/>
              </a:rPr>
              <a:t>SQL, Power BI</a:t>
            </a:r>
            <a:endParaRPr lang="en-US" sz="2000" dirty="0"/>
          </a:p>
        </p:txBody>
      </p:sp>
      <p:sp>
        <p:nvSpPr>
          <p:cNvPr id="12" name="Text 7"/>
          <p:cNvSpPr/>
          <p:nvPr/>
        </p:nvSpPr>
        <p:spPr>
          <a:xfrm>
            <a:off x="833199" y="6435090"/>
            <a:ext cx="7477601" cy="355402"/>
          </a:xfrm>
          <a:prstGeom prst="rect">
            <a:avLst/>
          </a:prstGeom>
          <a:noFill/>
          <a:ln/>
        </p:spPr>
        <p:txBody>
          <a:bodyPr wrap="none" rtlCol="0" anchor="t"/>
          <a:lstStyle/>
          <a:p>
            <a:pPr marL="0" indent="0">
              <a:lnSpc>
                <a:spcPts val="2799"/>
              </a:lnSpc>
              <a:buNone/>
            </a:pPr>
            <a:endParaRPr lang="en-US" sz="1750" dirty="0"/>
          </a:p>
        </p:txBody>
      </p:sp>
      <p:pic>
        <p:nvPicPr>
          <p:cNvPr id="16" name="Picture 15">
            <a:extLst>
              <a:ext uri="{FF2B5EF4-FFF2-40B4-BE49-F238E27FC236}">
                <a16:creationId xmlns:a16="http://schemas.microsoft.com/office/drawing/2014/main" id="{85B88749-07F3-EAD8-AC82-18A2864F030B}"/>
              </a:ext>
            </a:extLst>
          </p:cNvPr>
          <p:cNvPicPr>
            <a:picLocks noChangeAspect="1"/>
          </p:cNvPicPr>
          <p:nvPr/>
        </p:nvPicPr>
        <p:blipFill>
          <a:blip r:embed="rId5"/>
          <a:stretch>
            <a:fillRect/>
          </a:stretch>
        </p:blipFill>
        <p:spPr>
          <a:xfrm>
            <a:off x="4571999" y="4617059"/>
            <a:ext cx="3991463" cy="39914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95020" y="932081"/>
            <a:ext cx="4709160" cy="694373"/>
          </a:xfrm>
          <a:prstGeom prst="rect">
            <a:avLst/>
          </a:prstGeom>
          <a:noFill/>
          <a:ln/>
        </p:spPr>
        <p:txBody>
          <a:bodyPr wrap="none" rtlCol="0" anchor="t"/>
          <a:lstStyle/>
          <a:p>
            <a:pPr marL="0" indent="0">
              <a:lnSpc>
                <a:spcPts val="5468"/>
              </a:lnSpc>
              <a:buNone/>
            </a:pPr>
            <a:r>
              <a:rPr lang="en-US" sz="5500" b="1" dirty="0">
                <a:solidFill>
                  <a:srgbClr val="396AF1"/>
                </a:solidFill>
                <a:latin typeface="Barlow" pitchFamily="34" charset="0"/>
                <a:ea typeface="Barlow" pitchFamily="34" charset="-122"/>
                <a:cs typeface="Barlow" pitchFamily="34" charset="-120"/>
              </a:rPr>
              <a:t> Zero shot learning </a:t>
            </a:r>
            <a:endParaRPr lang="en-US" sz="5500" dirty="0"/>
          </a:p>
        </p:txBody>
      </p:sp>
      <p:pic>
        <p:nvPicPr>
          <p:cNvPr id="5" name="Image 1" descr="preencoded.png"/>
          <p:cNvPicPr>
            <a:picLocks noChangeAspect="1"/>
          </p:cNvPicPr>
          <p:nvPr/>
        </p:nvPicPr>
        <p:blipFill>
          <a:blip r:embed="rId4"/>
          <a:stretch>
            <a:fillRect/>
          </a:stretch>
        </p:blipFill>
        <p:spPr>
          <a:xfrm>
            <a:off x="1202680" y="2109170"/>
            <a:ext cx="12056120" cy="50212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6"/>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pic>
        <p:nvPicPr>
          <p:cNvPr id="13" name="Aladdin Movie Clip - I Wish to Become a Prince (2019) _ Movieclips Coming Soon">
            <a:hlinkClick r:id="" action="ppaction://media"/>
            <a:extLst>
              <a:ext uri="{FF2B5EF4-FFF2-40B4-BE49-F238E27FC236}">
                <a16:creationId xmlns:a16="http://schemas.microsoft.com/office/drawing/2014/main" id="{C3180EE9-6789-AD53-3BBD-AC2024805062}"/>
              </a:ext>
            </a:extLst>
          </p:cNvPr>
          <p:cNvPicPr>
            <a:picLocks noChangeAspect="1"/>
          </p:cNvPicPr>
          <p:nvPr>
            <a:videoFile r:link="rId1"/>
            <p:extLst>
              <p:ext uri="{DAA4B4D4-6D71-4841-9C94-3DE7FCFB9230}">
                <p14:media xmlns:p14="http://schemas.microsoft.com/office/powerpoint/2010/main" r:embed="rId2">
                  <p14:trim end="10447.4583"/>
                  <p14:fade out="300"/>
                </p14:media>
              </p:ext>
            </p:extLst>
          </p:nvPr>
        </p:nvPicPr>
        <p:blipFill rotWithShape="1">
          <a:blip r:embed="rId7"/>
          <a:srcRect t="13948" b="14736"/>
          <a:stretch/>
        </p:blipFill>
        <p:spPr>
          <a:xfrm>
            <a:off x="0" y="-16524"/>
            <a:ext cx="14630400" cy="8229600"/>
          </a:xfrm>
          <a:prstGeom prst="rect">
            <a:avLst/>
          </a:prstGeom>
        </p:spPr>
      </p:pic>
    </p:spTree>
    <p:extLst>
      <p:ext uri="{BB962C8B-B14F-4D97-AF65-F5344CB8AC3E}">
        <p14:creationId xmlns:p14="http://schemas.microsoft.com/office/powerpoint/2010/main" val="186086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5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EEEFF5"/>
          </a:solidFill>
          <a:ln/>
        </p:spPr>
      </p:sp>
      <p:sp>
        <p:nvSpPr>
          <p:cNvPr id="4" name="Text 1"/>
          <p:cNvSpPr/>
          <p:nvPr/>
        </p:nvSpPr>
        <p:spPr>
          <a:xfrm>
            <a:off x="817602" y="671096"/>
            <a:ext cx="4450080" cy="683538"/>
          </a:xfrm>
          <a:prstGeom prst="rect">
            <a:avLst/>
          </a:prstGeom>
          <a:noFill/>
          <a:ln/>
        </p:spPr>
        <p:txBody>
          <a:bodyPr wrap="none" rtlCol="0" anchor="t"/>
          <a:lstStyle/>
          <a:p>
            <a:pPr marL="0" indent="0">
              <a:lnSpc>
                <a:spcPts val="5383"/>
              </a:lnSpc>
              <a:buNone/>
            </a:pPr>
            <a:r>
              <a:rPr lang="en-US" sz="5500" b="1" dirty="0">
                <a:solidFill>
                  <a:srgbClr val="396AF1"/>
                </a:solidFill>
                <a:latin typeface="Barlow" pitchFamily="34" charset="0"/>
                <a:ea typeface="Barlow" pitchFamily="34" charset="-122"/>
                <a:cs typeface="Barlow" pitchFamily="34" charset="-120"/>
              </a:rPr>
              <a:t> Few shot learning </a:t>
            </a:r>
            <a:endParaRPr lang="en-US" sz="5500" dirty="0"/>
          </a:p>
        </p:txBody>
      </p:sp>
      <p:pic>
        <p:nvPicPr>
          <p:cNvPr id="5" name="Image 1" descr="preencoded.png"/>
          <p:cNvPicPr>
            <a:picLocks noChangeAspect="1"/>
          </p:cNvPicPr>
          <p:nvPr/>
        </p:nvPicPr>
        <p:blipFill>
          <a:blip r:embed="rId4"/>
          <a:stretch>
            <a:fillRect/>
          </a:stretch>
        </p:blipFill>
        <p:spPr>
          <a:xfrm>
            <a:off x="1357748" y="1613059"/>
            <a:ext cx="11913751" cy="60163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dirty="0"/>
          </a:p>
        </p:txBody>
      </p:sp>
      <p:sp>
        <p:nvSpPr>
          <p:cNvPr id="4" name="Text 1"/>
          <p:cNvSpPr/>
          <p:nvPr/>
        </p:nvSpPr>
        <p:spPr>
          <a:xfrm>
            <a:off x="972820" y="916345"/>
            <a:ext cx="4526280" cy="694373"/>
          </a:xfrm>
          <a:prstGeom prst="rect">
            <a:avLst/>
          </a:prstGeom>
          <a:noFill/>
          <a:ln/>
        </p:spPr>
        <p:txBody>
          <a:bodyPr wrap="none" rtlCol="0" anchor="t"/>
          <a:lstStyle/>
          <a:p>
            <a:pPr marL="0" indent="0">
              <a:lnSpc>
                <a:spcPts val="5468"/>
              </a:lnSpc>
              <a:buNone/>
            </a:pPr>
            <a:r>
              <a:rPr lang="en-US" sz="5500" b="1" dirty="0">
                <a:solidFill>
                  <a:srgbClr val="396AF1"/>
                </a:solidFill>
                <a:latin typeface="Barlow" pitchFamily="34" charset="0"/>
                <a:ea typeface="Barlow" pitchFamily="34" charset="-122"/>
                <a:cs typeface="Barlow" pitchFamily="34" charset="-120"/>
              </a:rPr>
              <a:t>Transfer Learning </a:t>
            </a:r>
            <a:endParaRPr lang="en-US" sz="5500" dirty="0"/>
          </a:p>
        </p:txBody>
      </p:sp>
      <p:sp>
        <p:nvSpPr>
          <p:cNvPr id="5" name="Shape 2"/>
          <p:cNvSpPr/>
          <p:nvPr/>
        </p:nvSpPr>
        <p:spPr>
          <a:xfrm>
            <a:off x="1760220" y="2526506"/>
            <a:ext cx="5443895" cy="2346365"/>
          </a:xfrm>
          <a:prstGeom prst="roundRect">
            <a:avLst>
              <a:gd name="adj" fmla="val 5682"/>
            </a:avLst>
          </a:prstGeom>
          <a:solidFill>
            <a:srgbClr val="EEEFF5"/>
          </a:solidFill>
          <a:ln/>
        </p:spPr>
      </p:sp>
      <p:sp>
        <p:nvSpPr>
          <p:cNvPr id="7" name="Text 4"/>
          <p:cNvSpPr/>
          <p:nvPr/>
        </p:nvSpPr>
        <p:spPr>
          <a:xfrm>
            <a:off x="960492" y="2834689"/>
            <a:ext cx="4999553" cy="1421606"/>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Transfer learning leverages pre-trained language models to improve performance on specific NLP tasks, reducing the need for extensive task-specific training datasets.</a:t>
            </a:r>
            <a:endParaRPr lang="en-US" sz="2400" dirty="0"/>
          </a:p>
        </p:txBody>
      </p:sp>
      <p:sp>
        <p:nvSpPr>
          <p:cNvPr id="8" name="Shape 5"/>
          <p:cNvSpPr/>
          <p:nvPr/>
        </p:nvSpPr>
        <p:spPr>
          <a:xfrm>
            <a:off x="7426285" y="2904072"/>
            <a:ext cx="5443895" cy="2346365"/>
          </a:xfrm>
          <a:prstGeom prst="roundRect">
            <a:avLst>
              <a:gd name="adj" fmla="val 5682"/>
            </a:avLst>
          </a:prstGeom>
          <a:solidFill>
            <a:srgbClr val="EEEFF5"/>
          </a:solidFill>
          <a:ln/>
        </p:spPr>
      </p:sp>
      <p:grpSp>
        <p:nvGrpSpPr>
          <p:cNvPr id="15" name="Group 14">
            <a:extLst>
              <a:ext uri="{FF2B5EF4-FFF2-40B4-BE49-F238E27FC236}">
                <a16:creationId xmlns:a16="http://schemas.microsoft.com/office/drawing/2014/main" id="{60D9B60B-51BD-A230-2DE6-A67F8E974686}"/>
              </a:ext>
            </a:extLst>
          </p:cNvPr>
          <p:cNvGrpSpPr/>
          <p:nvPr/>
        </p:nvGrpSpPr>
        <p:grpSpPr>
          <a:xfrm>
            <a:off x="972820" y="2404228"/>
            <a:ext cx="11146167" cy="569357"/>
            <a:chOff x="1982391" y="2748677"/>
            <a:chExt cx="7471295" cy="347186"/>
          </a:xfrm>
        </p:grpSpPr>
        <p:sp>
          <p:nvSpPr>
            <p:cNvPr id="6" name="Text 3"/>
            <p:cNvSpPr/>
            <p:nvPr/>
          </p:nvSpPr>
          <p:spPr>
            <a:xfrm>
              <a:off x="1982391" y="2748677"/>
              <a:ext cx="2221944" cy="347186"/>
            </a:xfrm>
            <a:prstGeom prst="rect">
              <a:avLst/>
            </a:prstGeom>
            <a:noFill/>
            <a:ln/>
          </p:spPr>
          <p:txBody>
            <a:bodyPr wrap="none" rtlCol="0" anchor="t"/>
            <a:lstStyle/>
            <a:p>
              <a:pPr marL="0" indent="0">
                <a:lnSpc>
                  <a:spcPts val="2734"/>
                </a:lnSpc>
                <a:buNone/>
              </a:pPr>
              <a:r>
                <a:rPr lang="en-US" sz="2800" b="1" dirty="0">
                  <a:solidFill>
                    <a:srgbClr val="0070C0"/>
                  </a:solidFill>
                  <a:latin typeface="Barlow" pitchFamily="34" charset="0"/>
                  <a:ea typeface="Barlow" pitchFamily="34" charset="-122"/>
                  <a:cs typeface="Barlow" pitchFamily="34" charset="-120"/>
                </a:rPr>
                <a:t>Transfer Learning</a:t>
              </a:r>
              <a:endParaRPr lang="en-US" sz="2800" dirty="0">
                <a:solidFill>
                  <a:srgbClr val="0070C0"/>
                </a:solidFill>
              </a:endParaRPr>
            </a:p>
          </p:txBody>
        </p:sp>
        <p:sp>
          <p:nvSpPr>
            <p:cNvPr id="9" name="Text 6"/>
            <p:cNvSpPr/>
            <p:nvPr/>
          </p:nvSpPr>
          <p:spPr>
            <a:xfrm>
              <a:off x="6969566" y="2748677"/>
              <a:ext cx="2484120" cy="347186"/>
            </a:xfrm>
            <a:prstGeom prst="rect">
              <a:avLst/>
            </a:prstGeom>
            <a:noFill/>
            <a:ln/>
          </p:spPr>
          <p:txBody>
            <a:bodyPr wrap="none" rtlCol="0" anchor="t"/>
            <a:lstStyle/>
            <a:p>
              <a:pPr marL="0" indent="0">
                <a:lnSpc>
                  <a:spcPts val="2734"/>
                </a:lnSpc>
                <a:buNone/>
              </a:pPr>
              <a:r>
                <a:rPr lang="en-US" sz="2800" b="1" dirty="0">
                  <a:solidFill>
                    <a:srgbClr val="0070C0"/>
                  </a:solidFill>
                  <a:latin typeface="Barlow" pitchFamily="34" charset="0"/>
                  <a:ea typeface="Barlow" pitchFamily="34" charset="-122"/>
                  <a:cs typeface="Barlow" pitchFamily="34" charset="-120"/>
                </a:rPr>
                <a:t>Impact and Benefits</a:t>
              </a:r>
              <a:endParaRPr lang="en-US" sz="2800" dirty="0">
                <a:solidFill>
                  <a:srgbClr val="0070C0"/>
                </a:solidFill>
              </a:endParaRPr>
            </a:p>
          </p:txBody>
        </p:sp>
      </p:grpSp>
      <p:sp>
        <p:nvSpPr>
          <p:cNvPr id="10" name="Text 7"/>
          <p:cNvSpPr/>
          <p:nvPr/>
        </p:nvSpPr>
        <p:spPr>
          <a:xfrm>
            <a:off x="8417481" y="2932203"/>
            <a:ext cx="4999553" cy="1421606"/>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It accelerates the development of NLP models, enables faster deployment, and facilitates knowledge transfer between tasks and domains.</a:t>
            </a:r>
            <a:endParaRPr lang="en-US" sz="2400" dirty="0"/>
          </a:p>
        </p:txBody>
      </p:sp>
      <p:sp>
        <p:nvSpPr>
          <p:cNvPr id="11" name="Shape 8"/>
          <p:cNvSpPr/>
          <p:nvPr/>
        </p:nvSpPr>
        <p:spPr>
          <a:xfrm>
            <a:off x="1760220" y="5095042"/>
            <a:ext cx="11109960" cy="1635562"/>
          </a:xfrm>
          <a:prstGeom prst="roundRect">
            <a:avLst>
              <a:gd name="adj" fmla="val 8151"/>
            </a:avLst>
          </a:prstGeom>
          <a:solidFill>
            <a:srgbClr val="EEEFF5"/>
          </a:solidFill>
          <a:ln/>
        </p:spPr>
      </p:sp>
      <p:sp>
        <p:nvSpPr>
          <p:cNvPr id="12" name="Text 9"/>
          <p:cNvSpPr/>
          <p:nvPr/>
        </p:nvSpPr>
        <p:spPr>
          <a:xfrm>
            <a:off x="1124625" y="5525373"/>
            <a:ext cx="2221944" cy="347186"/>
          </a:xfrm>
          <a:prstGeom prst="rect">
            <a:avLst/>
          </a:prstGeom>
          <a:noFill/>
          <a:ln/>
        </p:spPr>
        <p:txBody>
          <a:bodyPr wrap="none" rtlCol="0" anchor="t"/>
          <a:lstStyle/>
          <a:p>
            <a:pPr marL="0" indent="0">
              <a:lnSpc>
                <a:spcPts val="2734"/>
              </a:lnSpc>
              <a:buNone/>
            </a:pPr>
            <a:r>
              <a:rPr lang="en-US" sz="2800" b="1" dirty="0">
                <a:solidFill>
                  <a:srgbClr val="0070C0"/>
                </a:solidFill>
                <a:latin typeface="Barlow" pitchFamily="34" charset="0"/>
                <a:ea typeface="Barlow" pitchFamily="34" charset="-122"/>
                <a:cs typeface="Barlow" pitchFamily="34" charset="-120"/>
              </a:rPr>
              <a:t>Applications</a:t>
            </a:r>
            <a:endParaRPr lang="en-US" sz="2800" dirty="0">
              <a:solidFill>
                <a:srgbClr val="0070C0"/>
              </a:solidFill>
            </a:endParaRPr>
          </a:p>
        </p:txBody>
      </p:sp>
      <p:sp>
        <p:nvSpPr>
          <p:cNvPr id="13" name="Text 10"/>
          <p:cNvSpPr/>
          <p:nvPr/>
        </p:nvSpPr>
        <p:spPr>
          <a:xfrm>
            <a:off x="1124625" y="6208255"/>
            <a:ext cx="10665619" cy="710803"/>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Transfer learning is being employed in sentiment analysis, text classification, and language modeling with promising results.</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786051" y="736261"/>
            <a:ext cx="5478780" cy="694373"/>
          </a:xfrm>
          <a:prstGeom prst="rect">
            <a:avLst/>
          </a:prstGeom>
          <a:noFill/>
          <a:ln/>
        </p:spPr>
        <p:txBody>
          <a:bodyPr wrap="none" rtlCol="0" anchor="t"/>
          <a:lstStyle/>
          <a:p>
            <a:pPr marL="0" indent="0">
              <a:lnSpc>
                <a:spcPts val="5468"/>
              </a:lnSpc>
              <a:buNone/>
            </a:pPr>
            <a:r>
              <a:rPr lang="en-US" sz="5500" b="1" dirty="0">
                <a:solidFill>
                  <a:srgbClr val="396AF1"/>
                </a:solidFill>
                <a:latin typeface="Barlow" pitchFamily="34" charset="0"/>
                <a:ea typeface="Barlow" pitchFamily="34" charset="-122"/>
                <a:cs typeface="Barlow" pitchFamily="34" charset="-120"/>
              </a:rPr>
              <a:t>Multi-lingual Learning </a:t>
            </a:r>
            <a:endParaRPr lang="en-US" sz="5500" dirty="0"/>
          </a:p>
        </p:txBody>
      </p:sp>
      <p:sp>
        <p:nvSpPr>
          <p:cNvPr id="7" name="Shape 3"/>
          <p:cNvSpPr/>
          <p:nvPr/>
        </p:nvSpPr>
        <p:spPr>
          <a:xfrm>
            <a:off x="1760220" y="1815703"/>
            <a:ext cx="5443895" cy="3412569"/>
          </a:xfrm>
          <a:prstGeom prst="roundRect">
            <a:avLst>
              <a:gd name="adj" fmla="val 3907"/>
            </a:avLst>
          </a:prstGeom>
          <a:solidFill>
            <a:srgbClr val="EEEFF5"/>
          </a:solidFill>
          <a:ln/>
        </p:spPr>
      </p:sp>
      <p:sp>
        <p:nvSpPr>
          <p:cNvPr id="8" name="Text 4"/>
          <p:cNvSpPr/>
          <p:nvPr/>
        </p:nvSpPr>
        <p:spPr>
          <a:xfrm>
            <a:off x="786051" y="1959629"/>
            <a:ext cx="3086100" cy="347186"/>
          </a:xfrm>
          <a:prstGeom prst="rect">
            <a:avLst/>
          </a:prstGeom>
          <a:noFill/>
          <a:ln/>
        </p:spPr>
        <p:txBody>
          <a:bodyPr wrap="none" rtlCol="0" anchor="t"/>
          <a:lstStyle/>
          <a:p>
            <a:pPr marL="0" indent="0">
              <a:lnSpc>
                <a:spcPts val="2734"/>
              </a:lnSpc>
              <a:buNone/>
            </a:pPr>
            <a:r>
              <a:rPr lang="en-US" sz="2800" b="1" dirty="0">
                <a:solidFill>
                  <a:srgbClr val="0070C0"/>
                </a:solidFill>
                <a:latin typeface="Barlow" pitchFamily="34" charset="0"/>
                <a:ea typeface="Barlow" pitchFamily="34" charset="-122"/>
                <a:cs typeface="Barlow" pitchFamily="34" charset="-120"/>
              </a:rPr>
              <a:t>Language Understanding</a:t>
            </a:r>
            <a:endParaRPr lang="en-US" sz="2800" dirty="0">
              <a:solidFill>
                <a:srgbClr val="0070C0"/>
              </a:solidFill>
            </a:endParaRPr>
          </a:p>
        </p:txBody>
      </p:sp>
      <p:sp>
        <p:nvSpPr>
          <p:cNvPr id="9" name="Text 5"/>
          <p:cNvSpPr/>
          <p:nvPr/>
        </p:nvSpPr>
        <p:spPr>
          <a:xfrm>
            <a:off x="786051" y="2424982"/>
            <a:ext cx="4999553" cy="2132409"/>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Multilingual learning enables computers to understand and work with text in multiple languages. This means that technology becomes more inclusive, catering to people who speak different languages around the world.</a:t>
            </a:r>
            <a:endParaRPr lang="en-US" sz="2400" dirty="0"/>
          </a:p>
        </p:txBody>
      </p:sp>
      <p:sp>
        <p:nvSpPr>
          <p:cNvPr id="10" name="Shape 6"/>
          <p:cNvSpPr/>
          <p:nvPr/>
        </p:nvSpPr>
        <p:spPr>
          <a:xfrm>
            <a:off x="7743785" y="1813521"/>
            <a:ext cx="5443895" cy="3412569"/>
          </a:xfrm>
          <a:prstGeom prst="roundRect">
            <a:avLst>
              <a:gd name="adj" fmla="val 3907"/>
            </a:avLst>
          </a:prstGeom>
          <a:solidFill>
            <a:srgbClr val="EEEFF5"/>
          </a:solidFill>
          <a:ln/>
        </p:spPr>
      </p:sp>
      <p:sp>
        <p:nvSpPr>
          <p:cNvPr id="11" name="Text 7"/>
          <p:cNvSpPr/>
          <p:nvPr/>
        </p:nvSpPr>
        <p:spPr>
          <a:xfrm>
            <a:off x="8229084" y="1908929"/>
            <a:ext cx="3413760" cy="347186"/>
          </a:xfrm>
          <a:prstGeom prst="rect">
            <a:avLst/>
          </a:prstGeom>
          <a:noFill/>
          <a:ln/>
        </p:spPr>
        <p:txBody>
          <a:bodyPr wrap="none" rtlCol="0" anchor="t"/>
          <a:lstStyle/>
          <a:p>
            <a:pPr marL="0" indent="0">
              <a:lnSpc>
                <a:spcPts val="2734"/>
              </a:lnSpc>
              <a:buNone/>
            </a:pPr>
            <a:r>
              <a:rPr lang="en-US" sz="2800" b="1" dirty="0">
                <a:solidFill>
                  <a:srgbClr val="0070C0"/>
                </a:solidFill>
                <a:latin typeface="Barlow" pitchFamily="34" charset="0"/>
                <a:ea typeface="Barlow" pitchFamily="34" charset="-122"/>
                <a:cs typeface="Barlow" pitchFamily="34" charset="-120"/>
              </a:rPr>
              <a:t>Breaking Language Barriers</a:t>
            </a:r>
            <a:endParaRPr lang="en-US" sz="2800" dirty="0">
              <a:solidFill>
                <a:srgbClr val="0070C0"/>
              </a:solidFill>
            </a:endParaRPr>
          </a:p>
        </p:txBody>
      </p:sp>
      <p:sp>
        <p:nvSpPr>
          <p:cNvPr id="12" name="Text 8"/>
          <p:cNvSpPr/>
          <p:nvPr/>
        </p:nvSpPr>
        <p:spPr>
          <a:xfrm>
            <a:off x="8178284" y="2459613"/>
            <a:ext cx="4999553" cy="2487811"/>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we can break down language barriers in communication. Computers learn to process and generate content in various languages, fostering better global collaboration and understanding. It's like having a digital bridge that connects speakers of different languages.</a:t>
            </a:r>
            <a:endParaRPr lang="en-US" sz="2400" dirty="0"/>
          </a:p>
        </p:txBody>
      </p:sp>
      <p:sp>
        <p:nvSpPr>
          <p:cNvPr id="13" name="Shape 9"/>
          <p:cNvSpPr/>
          <p:nvPr/>
        </p:nvSpPr>
        <p:spPr>
          <a:xfrm>
            <a:off x="1760220" y="5450443"/>
            <a:ext cx="11109960" cy="1990963"/>
          </a:xfrm>
          <a:prstGeom prst="roundRect">
            <a:avLst>
              <a:gd name="adj" fmla="val 6696"/>
            </a:avLst>
          </a:prstGeom>
          <a:solidFill>
            <a:srgbClr val="EEEFF5"/>
          </a:solidFill>
          <a:ln/>
        </p:spPr>
      </p:sp>
      <p:sp>
        <p:nvSpPr>
          <p:cNvPr id="14" name="Text 10"/>
          <p:cNvSpPr/>
          <p:nvPr/>
        </p:nvSpPr>
        <p:spPr>
          <a:xfrm>
            <a:off x="786051" y="5594369"/>
            <a:ext cx="3573780" cy="347186"/>
          </a:xfrm>
          <a:prstGeom prst="rect">
            <a:avLst/>
          </a:prstGeom>
          <a:noFill/>
          <a:ln/>
        </p:spPr>
        <p:txBody>
          <a:bodyPr wrap="none" rtlCol="0" anchor="t"/>
          <a:lstStyle/>
          <a:p>
            <a:pPr marL="0" indent="0">
              <a:lnSpc>
                <a:spcPts val="2734"/>
              </a:lnSpc>
              <a:buNone/>
            </a:pPr>
            <a:r>
              <a:rPr lang="en-US" sz="2800" b="1" dirty="0">
                <a:solidFill>
                  <a:srgbClr val="0070C0"/>
                </a:solidFill>
                <a:latin typeface="Barlow" pitchFamily="34" charset="0"/>
                <a:ea typeface="Barlow" pitchFamily="34" charset="-122"/>
                <a:cs typeface="Barlow" pitchFamily="34" charset="-120"/>
              </a:rPr>
              <a:t>Efficient communication tool</a:t>
            </a:r>
            <a:endParaRPr lang="en-US" sz="2800" dirty="0">
              <a:solidFill>
                <a:srgbClr val="0070C0"/>
              </a:solidFill>
            </a:endParaRPr>
          </a:p>
        </p:txBody>
      </p:sp>
      <p:sp>
        <p:nvSpPr>
          <p:cNvPr id="15" name="Text 11"/>
          <p:cNvSpPr/>
          <p:nvPr/>
        </p:nvSpPr>
        <p:spPr>
          <a:xfrm>
            <a:off x="789782" y="6153031"/>
            <a:ext cx="10665619" cy="1066205"/>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Translation services powered by these models make it easier for people who speak different languages to communicate seamlessly, whether it's for business, education, or personal interactions.</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643334" y="713363"/>
            <a:ext cx="5448300" cy="603766"/>
          </a:xfrm>
          <a:prstGeom prst="rect">
            <a:avLst/>
          </a:prstGeom>
          <a:noFill/>
          <a:ln/>
        </p:spPr>
        <p:txBody>
          <a:bodyPr wrap="none" rtlCol="0" anchor="t"/>
          <a:lstStyle/>
          <a:p>
            <a:pPr marL="0" indent="0">
              <a:lnSpc>
                <a:spcPts val="4754"/>
              </a:lnSpc>
              <a:buNone/>
            </a:pPr>
            <a:r>
              <a:rPr lang="en-US" sz="5500" b="1" dirty="0">
                <a:solidFill>
                  <a:srgbClr val="396AF1"/>
                </a:solidFill>
                <a:latin typeface="Barlow" pitchFamily="34" charset="0"/>
                <a:ea typeface="Barlow" pitchFamily="34" charset="-122"/>
                <a:cs typeface="Barlow" pitchFamily="34" charset="-120"/>
              </a:rPr>
              <a:t>Transformer </a:t>
            </a:r>
          </a:p>
          <a:p>
            <a:pPr marL="0" indent="0">
              <a:lnSpc>
                <a:spcPts val="4754"/>
              </a:lnSpc>
              <a:buNone/>
            </a:pPr>
            <a:r>
              <a:rPr lang="en-US" sz="5500" b="1" dirty="0">
                <a:solidFill>
                  <a:srgbClr val="396AF1"/>
                </a:solidFill>
                <a:latin typeface="Barlow" pitchFamily="34" charset="0"/>
                <a:ea typeface="Barlow" pitchFamily="34" charset="-122"/>
                <a:cs typeface="Barlow" pitchFamily="34" charset="-120"/>
              </a:rPr>
              <a:t>architecture</a:t>
            </a:r>
            <a:endParaRPr lang="en-US" sz="5500" dirty="0"/>
          </a:p>
        </p:txBody>
      </p:sp>
      <p:pic>
        <p:nvPicPr>
          <p:cNvPr id="5" name="Image 1" descr="preencoded.png"/>
          <p:cNvPicPr>
            <a:picLocks noChangeAspect="1"/>
          </p:cNvPicPr>
          <p:nvPr/>
        </p:nvPicPr>
        <p:blipFill>
          <a:blip r:embed="rId4"/>
          <a:stretch>
            <a:fillRect/>
          </a:stretch>
        </p:blipFill>
        <p:spPr>
          <a:xfrm>
            <a:off x="5651501" y="0"/>
            <a:ext cx="8978900" cy="8229600"/>
          </a:xfrm>
          <a:prstGeom prst="rect">
            <a:avLst/>
          </a:prstGeom>
        </p:spPr>
      </p:pic>
      <p:sp>
        <p:nvSpPr>
          <p:cNvPr id="6" name="Text 2"/>
          <p:cNvSpPr/>
          <p:nvPr/>
        </p:nvSpPr>
        <p:spPr>
          <a:xfrm>
            <a:off x="2484834" y="7388304"/>
            <a:ext cx="9660731" cy="309086"/>
          </a:xfrm>
          <a:prstGeom prst="rect">
            <a:avLst/>
          </a:prstGeom>
          <a:noFill/>
          <a:ln/>
        </p:spPr>
        <p:txBody>
          <a:bodyPr wrap="none" rtlCol="0" anchor="t"/>
          <a:lstStyle/>
          <a:p>
            <a:pPr marL="0" indent="0">
              <a:lnSpc>
                <a:spcPts val="2434"/>
              </a:lnSpc>
              <a:buNone/>
            </a:pPr>
            <a:endParaRPr lang="en-US" sz="152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756920" y="844926"/>
            <a:ext cx="7239000" cy="694373"/>
          </a:xfrm>
          <a:prstGeom prst="rect">
            <a:avLst/>
          </a:prstGeom>
          <a:noFill/>
          <a:ln/>
        </p:spPr>
        <p:txBody>
          <a:bodyPr wrap="none" rtlCol="0" anchor="t"/>
          <a:lstStyle/>
          <a:p>
            <a:pPr marL="0" indent="0">
              <a:lnSpc>
                <a:spcPts val="5468"/>
              </a:lnSpc>
              <a:buNone/>
            </a:pPr>
            <a:r>
              <a:rPr lang="en-US" sz="5500" b="1" dirty="0">
                <a:solidFill>
                  <a:srgbClr val="396AF1"/>
                </a:solidFill>
                <a:latin typeface="Barlow" pitchFamily="34" charset="0"/>
                <a:ea typeface="Barlow" pitchFamily="34" charset="-122"/>
                <a:cs typeface="Barlow" pitchFamily="34" charset="-120"/>
              </a:rPr>
              <a:t>Ethical considerations in NLP</a:t>
            </a:r>
            <a:endParaRPr lang="en-US" sz="5500" dirty="0"/>
          </a:p>
        </p:txBody>
      </p:sp>
      <p:sp>
        <p:nvSpPr>
          <p:cNvPr id="7" name="Shape 3"/>
          <p:cNvSpPr/>
          <p:nvPr/>
        </p:nvSpPr>
        <p:spPr>
          <a:xfrm>
            <a:off x="1760220" y="1953101"/>
            <a:ext cx="11109960" cy="1635562"/>
          </a:xfrm>
          <a:prstGeom prst="roundRect">
            <a:avLst>
              <a:gd name="adj" fmla="val 8151"/>
            </a:avLst>
          </a:prstGeom>
          <a:solidFill>
            <a:srgbClr val="EEEFF5"/>
          </a:solidFill>
          <a:ln/>
        </p:spPr>
      </p:sp>
      <p:sp>
        <p:nvSpPr>
          <p:cNvPr id="8" name="Text 4"/>
          <p:cNvSpPr/>
          <p:nvPr/>
        </p:nvSpPr>
        <p:spPr>
          <a:xfrm>
            <a:off x="871419" y="2175272"/>
            <a:ext cx="2221944" cy="347186"/>
          </a:xfrm>
          <a:prstGeom prst="rect">
            <a:avLst/>
          </a:prstGeom>
          <a:noFill/>
          <a:ln/>
        </p:spPr>
        <p:txBody>
          <a:bodyPr wrap="none" rtlCol="0" anchor="t"/>
          <a:lstStyle/>
          <a:p>
            <a:pPr marL="0" indent="0">
              <a:lnSpc>
                <a:spcPts val="2734"/>
              </a:lnSpc>
              <a:buNone/>
            </a:pPr>
            <a:r>
              <a:rPr lang="en-US" sz="2800" b="1" dirty="0">
                <a:solidFill>
                  <a:srgbClr val="0070C0"/>
                </a:solidFill>
                <a:latin typeface="Barlow" pitchFamily="34" charset="0"/>
                <a:ea typeface="Barlow" pitchFamily="34" charset="-122"/>
                <a:cs typeface="Barlow" pitchFamily="34" charset="-120"/>
              </a:rPr>
              <a:t>Privacy Concerns</a:t>
            </a:r>
            <a:endParaRPr lang="en-US" sz="2800" dirty="0">
              <a:solidFill>
                <a:srgbClr val="0070C0"/>
              </a:solidFill>
            </a:endParaRPr>
          </a:p>
        </p:txBody>
      </p:sp>
      <p:sp>
        <p:nvSpPr>
          <p:cNvPr id="9" name="Text 5"/>
          <p:cNvSpPr/>
          <p:nvPr/>
        </p:nvSpPr>
        <p:spPr>
          <a:xfrm>
            <a:off x="871419" y="2781597"/>
            <a:ext cx="10665619" cy="710803"/>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The use of NLP raises privacy issues related to data collection, user consent, and the ethical use of personal information.</a:t>
            </a:r>
            <a:endParaRPr lang="en-US" sz="2400" dirty="0"/>
          </a:p>
        </p:txBody>
      </p:sp>
      <p:sp>
        <p:nvSpPr>
          <p:cNvPr id="10" name="Shape 6"/>
          <p:cNvSpPr/>
          <p:nvPr/>
        </p:nvSpPr>
        <p:spPr>
          <a:xfrm>
            <a:off x="1760220" y="3810833"/>
            <a:ext cx="11109960" cy="1635562"/>
          </a:xfrm>
          <a:prstGeom prst="roundRect">
            <a:avLst>
              <a:gd name="adj" fmla="val 8151"/>
            </a:avLst>
          </a:prstGeom>
          <a:solidFill>
            <a:srgbClr val="EEEFF5"/>
          </a:solidFill>
          <a:ln/>
        </p:spPr>
      </p:sp>
      <p:sp>
        <p:nvSpPr>
          <p:cNvPr id="11" name="Text 7"/>
          <p:cNvSpPr/>
          <p:nvPr/>
        </p:nvSpPr>
        <p:spPr>
          <a:xfrm>
            <a:off x="871419" y="4033004"/>
            <a:ext cx="2221944" cy="347186"/>
          </a:xfrm>
          <a:prstGeom prst="rect">
            <a:avLst/>
          </a:prstGeom>
          <a:noFill/>
          <a:ln/>
        </p:spPr>
        <p:txBody>
          <a:bodyPr wrap="none" rtlCol="0" anchor="t"/>
          <a:lstStyle/>
          <a:p>
            <a:pPr marL="0" indent="0">
              <a:lnSpc>
                <a:spcPts val="2734"/>
              </a:lnSpc>
              <a:buNone/>
            </a:pPr>
            <a:r>
              <a:rPr lang="en-US" sz="2800" b="1" dirty="0">
                <a:solidFill>
                  <a:srgbClr val="0070C0"/>
                </a:solidFill>
                <a:latin typeface="Barlow" pitchFamily="34" charset="0"/>
                <a:ea typeface="Barlow" pitchFamily="34" charset="-122"/>
                <a:cs typeface="Barlow" pitchFamily="34" charset="-120"/>
              </a:rPr>
              <a:t>Bias Mitigation</a:t>
            </a:r>
            <a:endParaRPr lang="en-US" sz="2800" dirty="0">
              <a:solidFill>
                <a:srgbClr val="0070C0"/>
              </a:solidFill>
            </a:endParaRPr>
          </a:p>
        </p:txBody>
      </p:sp>
      <p:sp>
        <p:nvSpPr>
          <p:cNvPr id="12" name="Text 8"/>
          <p:cNvSpPr/>
          <p:nvPr/>
        </p:nvSpPr>
        <p:spPr>
          <a:xfrm>
            <a:off x="871419" y="4639329"/>
            <a:ext cx="10665619" cy="710803"/>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Ethical NLP involves addressing biases present in training data and model outputs to ensure fair and inclusive representation.</a:t>
            </a:r>
            <a:endParaRPr lang="en-US" sz="2400" dirty="0"/>
          </a:p>
        </p:txBody>
      </p:sp>
      <p:sp>
        <p:nvSpPr>
          <p:cNvPr id="13" name="Shape 9"/>
          <p:cNvSpPr/>
          <p:nvPr/>
        </p:nvSpPr>
        <p:spPr>
          <a:xfrm>
            <a:off x="1760220" y="5668566"/>
            <a:ext cx="11109960" cy="1635562"/>
          </a:xfrm>
          <a:prstGeom prst="roundRect">
            <a:avLst>
              <a:gd name="adj" fmla="val 8151"/>
            </a:avLst>
          </a:prstGeom>
          <a:solidFill>
            <a:srgbClr val="EEEFF5"/>
          </a:solidFill>
          <a:ln/>
        </p:spPr>
      </p:sp>
      <p:sp>
        <p:nvSpPr>
          <p:cNvPr id="14" name="Text 10"/>
          <p:cNvSpPr/>
          <p:nvPr/>
        </p:nvSpPr>
        <p:spPr>
          <a:xfrm>
            <a:off x="871419" y="5890736"/>
            <a:ext cx="4053840" cy="347186"/>
          </a:xfrm>
          <a:prstGeom prst="rect">
            <a:avLst/>
          </a:prstGeom>
          <a:noFill/>
          <a:ln/>
        </p:spPr>
        <p:txBody>
          <a:bodyPr wrap="none" rtlCol="0" anchor="t"/>
          <a:lstStyle/>
          <a:p>
            <a:pPr marL="0" indent="0">
              <a:lnSpc>
                <a:spcPts val="2734"/>
              </a:lnSpc>
              <a:buNone/>
            </a:pPr>
            <a:r>
              <a:rPr lang="en-US" sz="2800" b="1" dirty="0">
                <a:solidFill>
                  <a:srgbClr val="0070C0"/>
                </a:solidFill>
                <a:latin typeface="Barlow" pitchFamily="34" charset="0"/>
                <a:ea typeface="Barlow" pitchFamily="34" charset="-122"/>
                <a:cs typeface="Barlow" pitchFamily="34" charset="-120"/>
              </a:rPr>
              <a:t>Transparency and Accountability</a:t>
            </a:r>
            <a:endParaRPr lang="en-US" sz="2800" dirty="0">
              <a:solidFill>
                <a:srgbClr val="0070C0"/>
              </a:solidFill>
            </a:endParaRPr>
          </a:p>
        </p:txBody>
      </p:sp>
      <p:sp>
        <p:nvSpPr>
          <p:cNvPr id="15" name="Text 11"/>
          <p:cNvSpPr/>
          <p:nvPr/>
        </p:nvSpPr>
        <p:spPr>
          <a:xfrm>
            <a:off x="871419" y="6497061"/>
            <a:ext cx="10665619" cy="710803"/>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Ensuring transparency in NLP systems and holding organizations accountable for their use of language technologies are essential for ethical practices.</a:t>
            </a:r>
            <a:endParaRPr 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50787"/>
          </a:xfrm>
          <a:prstGeom prst="rect">
            <a:avLst/>
          </a:prstGeom>
          <a:solidFill>
            <a:srgbClr val="EEEFF5"/>
          </a:solidFill>
          <a:ln/>
        </p:spPr>
      </p:sp>
      <p:sp>
        <p:nvSpPr>
          <p:cNvPr id="4" name="Text 1"/>
          <p:cNvSpPr/>
          <p:nvPr/>
        </p:nvSpPr>
        <p:spPr>
          <a:xfrm>
            <a:off x="619370" y="733200"/>
            <a:ext cx="4617720" cy="486013"/>
          </a:xfrm>
          <a:prstGeom prst="rect">
            <a:avLst/>
          </a:prstGeom>
          <a:noFill/>
          <a:ln/>
        </p:spPr>
        <p:txBody>
          <a:bodyPr wrap="none" rtlCol="0" anchor="t"/>
          <a:lstStyle/>
          <a:p>
            <a:pPr marL="0" indent="0">
              <a:lnSpc>
                <a:spcPts val="3827"/>
              </a:lnSpc>
              <a:buNone/>
            </a:pPr>
            <a:r>
              <a:rPr lang="en-US" sz="5500" b="1" dirty="0">
                <a:solidFill>
                  <a:srgbClr val="396AF1"/>
                </a:solidFill>
                <a:latin typeface="Barlow" pitchFamily="34" charset="0"/>
                <a:ea typeface="Barlow" pitchFamily="34" charset="-122"/>
                <a:cs typeface="Barlow" pitchFamily="34" charset="-120"/>
              </a:rPr>
              <a:t>Future applications of NLP </a:t>
            </a:r>
            <a:endParaRPr lang="en-US" sz="5500" dirty="0"/>
          </a:p>
        </p:txBody>
      </p:sp>
      <p:sp>
        <p:nvSpPr>
          <p:cNvPr id="5" name="Shape 2"/>
          <p:cNvSpPr/>
          <p:nvPr/>
        </p:nvSpPr>
        <p:spPr>
          <a:xfrm>
            <a:off x="7280315" y="1224677"/>
            <a:ext cx="69890" cy="7498437"/>
          </a:xfrm>
          <a:prstGeom prst="roundRect">
            <a:avLst>
              <a:gd name="adj" fmla="val 133529"/>
            </a:avLst>
          </a:prstGeom>
          <a:solidFill>
            <a:srgbClr val="EEEFF5"/>
          </a:solidFill>
          <a:ln/>
        </p:spPr>
      </p:sp>
      <p:sp>
        <p:nvSpPr>
          <p:cNvPr id="6" name="Shape 3"/>
          <p:cNvSpPr/>
          <p:nvPr/>
        </p:nvSpPr>
        <p:spPr>
          <a:xfrm>
            <a:off x="7451288" y="1486079"/>
            <a:ext cx="544354" cy="69890"/>
          </a:xfrm>
          <a:prstGeom prst="roundRect">
            <a:avLst>
              <a:gd name="adj" fmla="val 133529"/>
            </a:avLst>
          </a:prstGeom>
          <a:solidFill>
            <a:srgbClr val="EEEFF5"/>
          </a:solidFill>
          <a:ln/>
        </p:spPr>
      </p:sp>
      <p:sp>
        <p:nvSpPr>
          <p:cNvPr id="7" name="Shape 4"/>
          <p:cNvSpPr/>
          <p:nvPr/>
        </p:nvSpPr>
        <p:spPr>
          <a:xfrm>
            <a:off x="7179112" y="1385054"/>
            <a:ext cx="272177" cy="272177"/>
          </a:xfrm>
          <a:prstGeom prst="roundRect">
            <a:avLst>
              <a:gd name="adj" fmla="val 34288"/>
            </a:avLst>
          </a:prstGeom>
          <a:solidFill>
            <a:srgbClr val="EEEFF5"/>
          </a:solidFill>
          <a:ln/>
        </p:spPr>
      </p:sp>
      <p:sp>
        <p:nvSpPr>
          <p:cNvPr id="10" name="Shape 7"/>
          <p:cNvSpPr/>
          <p:nvPr/>
        </p:nvSpPr>
        <p:spPr>
          <a:xfrm>
            <a:off x="6634758" y="2263676"/>
            <a:ext cx="544354" cy="69890"/>
          </a:xfrm>
          <a:prstGeom prst="roundRect">
            <a:avLst>
              <a:gd name="adj" fmla="val 133529"/>
            </a:avLst>
          </a:prstGeom>
          <a:solidFill>
            <a:srgbClr val="EEEFF5"/>
          </a:solidFill>
          <a:ln/>
        </p:spPr>
      </p:sp>
      <p:sp>
        <p:nvSpPr>
          <p:cNvPr id="11" name="Shape 8"/>
          <p:cNvSpPr/>
          <p:nvPr/>
        </p:nvSpPr>
        <p:spPr>
          <a:xfrm>
            <a:off x="7179112" y="2162651"/>
            <a:ext cx="272177" cy="272177"/>
          </a:xfrm>
          <a:prstGeom prst="roundRect">
            <a:avLst>
              <a:gd name="adj" fmla="val 34288"/>
            </a:avLst>
          </a:prstGeom>
          <a:solidFill>
            <a:srgbClr val="EEEFF5"/>
          </a:solidFill>
          <a:ln/>
        </p:spPr>
      </p:sp>
      <p:sp>
        <p:nvSpPr>
          <p:cNvPr id="14" name="Shape 11"/>
          <p:cNvSpPr/>
          <p:nvPr/>
        </p:nvSpPr>
        <p:spPr>
          <a:xfrm>
            <a:off x="7451288" y="3532406"/>
            <a:ext cx="544354" cy="69890"/>
          </a:xfrm>
          <a:prstGeom prst="roundRect">
            <a:avLst>
              <a:gd name="adj" fmla="val 133529"/>
            </a:avLst>
          </a:prstGeom>
          <a:solidFill>
            <a:srgbClr val="EEEFF5"/>
          </a:solidFill>
          <a:ln/>
        </p:spPr>
      </p:sp>
      <p:sp>
        <p:nvSpPr>
          <p:cNvPr id="15" name="Shape 12"/>
          <p:cNvSpPr/>
          <p:nvPr/>
        </p:nvSpPr>
        <p:spPr>
          <a:xfrm>
            <a:off x="7179112" y="3431381"/>
            <a:ext cx="272177" cy="272177"/>
          </a:xfrm>
          <a:prstGeom prst="roundRect">
            <a:avLst>
              <a:gd name="adj" fmla="val 34288"/>
            </a:avLst>
          </a:prstGeom>
          <a:solidFill>
            <a:srgbClr val="EEEFF5"/>
          </a:solidFill>
          <a:ln/>
        </p:spPr>
      </p:sp>
      <p:sp>
        <p:nvSpPr>
          <p:cNvPr id="18" name="Shape 15"/>
          <p:cNvSpPr/>
          <p:nvPr/>
        </p:nvSpPr>
        <p:spPr>
          <a:xfrm>
            <a:off x="6634758" y="4679930"/>
            <a:ext cx="544354" cy="69890"/>
          </a:xfrm>
          <a:prstGeom prst="roundRect">
            <a:avLst>
              <a:gd name="adj" fmla="val 133529"/>
            </a:avLst>
          </a:prstGeom>
          <a:solidFill>
            <a:srgbClr val="EEEFF5"/>
          </a:solidFill>
          <a:ln/>
        </p:spPr>
      </p:sp>
      <p:sp>
        <p:nvSpPr>
          <p:cNvPr id="19" name="Shape 16"/>
          <p:cNvSpPr/>
          <p:nvPr/>
        </p:nvSpPr>
        <p:spPr>
          <a:xfrm>
            <a:off x="7179112" y="4578906"/>
            <a:ext cx="272177" cy="272177"/>
          </a:xfrm>
          <a:prstGeom prst="roundRect">
            <a:avLst>
              <a:gd name="adj" fmla="val 34288"/>
            </a:avLst>
          </a:prstGeom>
          <a:solidFill>
            <a:srgbClr val="EEEFF5"/>
          </a:solidFill>
          <a:ln/>
        </p:spPr>
      </p:sp>
      <p:sp>
        <p:nvSpPr>
          <p:cNvPr id="22" name="Shape 19"/>
          <p:cNvSpPr/>
          <p:nvPr/>
        </p:nvSpPr>
        <p:spPr>
          <a:xfrm>
            <a:off x="7451288" y="5827455"/>
            <a:ext cx="544354" cy="69890"/>
          </a:xfrm>
          <a:prstGeom prst="roundRect">
            <a:avLst>
              <a:gd name="adj" fmla="val 133529"/>
            </a:avLst>
          </a:prstGeom>
          <a:solidFill>
            <a:srgbClr val="EEEFF5"/>
          </a:solidFill>
          <a:ln/>
        </p:spPr>
      </p:sp>
      <p:sp>
        <p:nvSpPr>
          <p:cNvPr id="23" name="Shape 20"/>
          <p:cNvSpPr/>
          <p:nvPr/>
        </p:nvSpPr>
        <p:spPr>
          <a:xfrm>
            <a:off x="7179112" y="5726430"/>
            <a:ext cx="272177" cy="272177"/>
          </a:xfrm>
          <a:prstGeom prst="roundRect">
            <a:avLst>
              <a:gd name="adj" fmla="val 34288"/>
            </a:avLst>
          </a:prstGeom>
          <a:solidFill>
            <a:srgbClr val="EEEFF5"/>
          </a:solidFill>
          <a:ln/>
        </p:spPr>
      </p:sp>
      <p:sp>
        <p:nvSpPr>
          <p:cNvPr id="26" name="Shape 23"/>
          <p:cNvSpPr/>
          <p:nvPr/>
        </p:nvSpPr>
        <p:spPr>
          <a:xfrm>
            <a:off x="6634758" y="6850678"/>
            <a:ext cx="544354" cy="69890"/>
          </a:xfrm>
          <a:prstGeom prst="roundRect">
            <a:avLst>
              <a:gd name="adj" fmla="val 133529"/>
            </a:avLst>
          </a:prstGeom>
          <a:solidFill>
            <a:srgbClr val="EEEFF5"/>
          </a:solidFill>
          <a:ln/>
        </p:spPr>
      </p:sp>
      <p:sp>
        <p:nvSpPr>
          <p:cNvPr id="27" name="Shape 24"/>
          <p:cNvSpPr/>
          <p:nvPr/>
        </p:nvSpPr>
        <p:spPr>
          <a:xfrm>
            <a:off x="7179112" y="6749653"/>
            <a:ext cx="272177" cy="272177"/>
          </a:xfrm>
          <a:prstGeom prst="roundRect">
            <a:avLst>
              <a:gd name="adj" fmla="val 34288"/>
            </a:avLst>
          </a:prstGeom>
          <a:solidFill>
            <a:srgbClr val="EEEFF5"/>
          </a:solidFill>
          <a:ln/>
        </p:spPr>
      </p:sp>
      <p:grpSp>
        <p:nvGrpSpPr>
          <p:cNvPr id="37" name="Group 36">
            <a:extLst>
              <a:ext uri="{FF2B5EF4-FFF2-40B4-BE49-F238E27FC236}">
                <a16:creationId xmlns:a16="http://schemas.microsoft.com/office/drawing/2014/main" id="{A60B1158-8266-3887-E373-E0374299F6D8}"/>
              </a:ext>
            </a:extLst>
          </p:cNvPr>
          <p:cNvGrpSpPr/>
          <p:nvPr/>
        </p:nvGrpSpPr>
        <p:grpSpPr>
          <a:xfrm>
            <a:off x="573880" y="2148084"/>
            <a:ext cx="13366715" cy="5839637"/>
            <a:chOff x="577793" y="1863021"/>
            <a:chExt cx="6471241" cy="5839637"/>
          </a:xfrm>
        </p:grpSpPr>
        <p:sp>
          <p:nvSpPr>
            <p:cNvPr id="12" name="Text 9"/>
            <p:cNvSpPr/>
            <p:nvPr/>
          </p:nvSpPr>
          <p:spPr>
            <a:xfrm>
              <a:off x="577793" y="1863021"/>
              <a:ext cx="6471241" cy="227123"/>
            </a:xfrm>
            <a:prstGeom prst="rect">
              <a:avLst/>
            </a:prstGeom>
            <a:noFill/>
            <a:ln/>
          </p:spPr>
          <p:txBody>
            <a:bodyPr wrap="square" rtlCol="0" anchor="t"/>
            <a:lstStyle/>
            <a:p>
              <a:pPr marL="0" indent="0">
                <a:lnSpc>
                  <a:spcPts val="1914"/>
                </a:lnSpc>
                <a:buNone/>
              </a:pPr>
              <a:r>
                <a:rPr lang="en-US" sz="2800" b="1" dirty="0">
                  <a:solidFill>
                    <a:srgbClr val="0070C0"/>
                  </a:solidFill>
                  <a:latin typeface="Barlow" pitchFamily="34" charset="0"/>
                  <a:ea typeface="Barlow" pitchFamily="34" charset="-122"/>
                  <a:cs typeface="Barlow" pitchFamily="34" charset="-120"/>
                </a:rPr>
                <a:t>Conversational AI in Customer Service</a:t>
              </a:r>
              <a:endParaRPr lang="en-US" sz="2800" dirty="0">
                <a:solidFill>
                  <a:srgbClr val="0070C0"/>
                </a:solidFill>
              </a:endParaRPr>
            </a:p>
          </p:txBody>
        </p:sp>
        <p:sp>
          <p:nvSpPr>
            <p:cNvPr id="13" name="Text 10"/>
            <p:cNvSpPr/>
            <p:nvPr/>
          </p:nvSpPr>
          <p:spPr>
            <a:xfrm>
              <a:off x="599816" y="2159232"/>
              <a:ext cx="5973936" cy="994886"/>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Improved NLP can enhance customer service by enabling more natural and effective interactions between users and chatbots or virtual agents.</a:t>
              </a:r>
              <a:endParaRPr lang="en-US" sz="2400" dirty="0"/>
            </a:p>
          </p:txBody>
        </p:sp>
        <p:sp>
          <p:nvSpPr>
            <p:cNvPr id="20" name="Text 17"/>
            <p:cNvSpPr/>
            <p:nvPr/>
          </p:nvSpPr>
          <p:spPr>
            <a:xfrm>
              <a:off x="599816" y="3831661"/>
              <a:ext cx="1866900" cy="243007"/>
            </a:xfrm>
            <a:prstGeom prst="rect">
              <a:avLst/>
            </a:prstGeom>
            <a:noFill/>
            <a:ln/>
          </p:spPr>
          <p:txBody>
            <a:bodyPr wrap="none" rtlCol="0" anchor="t"/>
            <a:lstStyle/>
            <a:p>
              <a:pPr marL="0" indent="0">
                <a:lnSpc>
                  <a:spcPts val="1914"/>
                </a:lnSpc>
                <a:buNone/>
              </a:pPr>
              <a:r>
                <a:rPr lang="en-US" sz="2800" b="1" dirty="0">
                  <a:solidFill>
                    <a:srgbClr val="0070C0"/>
                  </a:solidFill>
                  <a:latin typeface="Barlow" pitchFamily="34" charset="0"/>
                  <a:ea typeface="Barlow" pitchFamily="34" charset="-122"/>
                  <a:cs typeface="Barlow" pitchFamily="34" charset="-120"/>
                </a:rPr>
                <a:t>Mental health support</a:t>
              </a:r>
              <a:endParaRPr lang="en-US" sz="2800" dirty="0">
                <a:solidFill>
                  <a:srgbClr val="0070C0"/>
                </a:solidFill>
              </a:endParaRPr>
            </a:p>
          </p:txBody>
        </p:sp>
        <p:sp>
          <p:nvSpPr>
            <p:cNvPr id="21" name="Text 18"/>
            <p:cNvSpPr/>
            <p:nvPr/>
          </p:nvSpPr>
          <p:spPr>
            <a:xfrm>
              <a:off x="599816" y="4271903"/>
              <a:ext cx="5043494" cy="1243608"/>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NLP-powered chatbots or virtual agents could provide mental health support by engaging in conversations, understanding emotions, and offering relevant resources or interventions.</a:t>
              </a:r>
              <a:endParaRPr lang="en-US" sz="2400" dirty="0"/>
            </a:p>
          </p:txBody>
        </p:sp>
        <p:sp>
          <p:nvSpPr>
            <p:cNvPr id="28" name="Text 25"/>
            <p:cNvSpPr/>
            <p:nvPr/>
          </p:nvSpPr>
          <p:spPr>
            <a:xfrm>
              <a:off x="577793" y="6000329"/>
              <a:ext cx="6231562" cy="208419"/>
            </a:xfrm>
            <a:prstGeom prst="rect">
              <a:avLst/>
            </a:prstGeom>
            <a:noFill/>
            <a:ln/>
          </p:spPr>
          <p:txBody>
            <a:bodyPr wrap="square" rtlCol="0" anchor="t"/>
            <a:lstStyle/>
            <a:p>
              <a:pPr marL="0" indent="0">
                <a:lnSpc>
                  <a:spcPts val="1914"/>
                </a:lnSpc>
                <a:buNone/>
              </a:pPr>
              <a:r>
                <a:rPr lang="en-US" sz="2800" b="1" dirty="0">
                  <a:solidFill>
                    <a:srgbClr val="0070C0"/>
                  </a:solidFill>
                  <a:latin typeface="Barlow" pitchFamily="34" charset="0"/>
                  <a:ea typeface="Barlow" pitchFamily="34" charset="-122"/>
                  <a:cs typeface="Barlow" pitchFamily="34" charset="-120"/>
                </a:rPr>
                <a:t>Human Resources and Recruitment</a:t>
              </a:r>
              <a:endParaRPr lang="en-US" sz="2800" dirty="0">
                <a:solidFill>
                  <a:srgbClr val="0070C0"/>
                </a:solidFill>
              </a:endParaRPr>
            </a:p>
          </p:txBody>
        </p:sp>
        <p:sp>
          <p:nvSpPr>
            <p:cNvPr id="29" name="Text 26"/>
            <p:cNvSpPr/>
            <p:nvPr/>
          </p:nvSpPr>
          <p:spPr>
            <a:xfrm>
              <a:off x="597473" y="6459050"/>
              <a:ext cx="5476630" cy="1243608"/>
            </a:xfrm>
            <a:prstGeom prst="rect">
              <a:avLst/>
            </a:prstGeom>
            <a:noFill/>
            <a:ln/>
          </p:spPr>
          <p:txBody>
            <a:bodyPr wrap="square" rtlCol="0" anchor="t"/>
            <a:lstStyle/>
            <a:p>
              <a:pPr marL="0" indent="0">
                <a:buNone/>
              </a:pPr>
              <a:r>
                <a:rPr lang="en-US" sz="2400" dirty="0">
                  <a:solidFill>
                    <a:srgbClr val="272525"/>
                  </a:solidFill>
                  <a:latin typeface="Montserrat" pitchFamily="34" charset="0"/>
                  <a:ea typeface="Montserrat" pitchFamily="34" charset="-122"/>
                  <a:cs typeface="Montserrat" pitchFamily="34" charset="-120"/>
                </a:rPr>
                <a:t>NLP applications may play a role in automating aspects of the recruitment process, including resume screening, candidate matching, and even conducting initial virtual interviews.</a:t>
              </a:r>
              <a:endParaRPr lang="en-US" sz="2400"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50787"/>
          </a:xfrm>
          <a:prstGeom prst="rect">
            <a:avLst/>
          </a:prstGeom>
          <a:solidFill>
            <a:srgbClr val="EEEFF5"/>
          </a:solidFill>
          <a:ln/>
        </p:spPr>
      </p:sp>
      <p:sp>
        <p:nvSpPr>
          <p:cNvPr id="5" name="Shape 2"/>
          <p:cNvSpPr/>
          <p:nvPr/>
        </p:nvSpPr>
        <p:spPr>
          <a:xfrm>
            <a:off x="7280315" y="1224677"/>
            <a:ext cx="69890" cy="7498437"/>
          </a:xfrm>
          <a:prstGeom prst="roundRect">
            <a:avLst>
              <a:gd name="adj" fmla="val 133529"/>
            </a:avLst>
          </a:prstGeom>
          <a:solidFill>
            <a:srgbClr val="EEEFF5"/>
          </a:solidFill>
          <a:ln/>
        </p:spPr>
      </p:sp>
      <p:sp>
        <p:nvSpPr>
          <p:cNvPr id="6" name="Shape 3"/>
          <p:cNvSpPr/>
          <p:nvPr/>
        </p:nvSpPr>
        <p:spPr>
          <a:xfrm>
            <a:off x="7451288" y="1486079"/>
            <a:ext cx="544354" cy="69890"/>
          </a:xfrm>
          <a:prstGeom prst="roundRect">
            <a:avLst>
              <a:gd name="adj" fmla="val 133529"/>
            </a:avLst>
          </a:prstGeom>
          <a:solidFill>
            <a:srgbClr val="EEEFF5"/>
          </a:solidFill>
          <a:ln/>
        </p:spPr>
      </p:sp>
      <p:sp>
        <p:nvSpPr>
          <p:cNvPr id="7" name="Shape 4"/>
          <p:cNvSpPr/>
          <p:nvPr/>
        </p:nvSpPr>
        <p:spPr>
          <a:xfrm>
            <a:off x="7179112" y="1385054"/>
            <a:ext cx="272177" cy="272177"/>
          </a:xfrm>
          <a:prstGeom prst="roundRect">
            <a:avLst>
              <a:gd name="adj" fmla="val 34288"/>
            </a:avLst>
          </a:prstGeom>
          <a:solidFill>
            <a:srgbClr val="EEEFF5"/>
          </a:solidFill>
          <a:ln/>
        </p:spPr>
      </p:sp>
      <p:sp>
        <p:nvSpPr>
          <p:cNvPr id="10" name="Shape 7"/>
          <p:cNvSpPr/>
          <p:nvPr/>
        </p:nvSpPr>
        <p:spPr>
          <a:xfrm>
            <a:off x="6634758" y="2263676"/>
            <a:ext cx="544354" cy="69890"/>
          </a:xfrm>
          <a:prstGeom prst="roundRect">
            <a:avLst>
              <a:gd name="adj" fmla="val 133529"/>
            </a:avLst>
          </a:prstGeom>
          <a:solidFill>
            <a:srgbClr val="EEEFF5"/>
          </a:solidFill>
          <a:ln/>
        </p:spPr>
      </p:sp>
      <p:sp>
        <p:nvSpPr>
          <p:cNvPr id="11" name="Shape 8"/>
          <p:cNvSpPr/>
          <p:nvPr/>
        </p:nvSpPr>
        <p:spPr>
          <a:xfrm>
            <a:off x="7179112" y="2162651"/>
            <a:ext cx="272177" cy="272177"/>
          </a:xfrm>
          <a:prstGeom prst="roundRect">
            <a:avLst>
              <a:gd name="adj" fmla="val 34288"/>
            </a:avLst>
          </a:prstGeom>
          <a:solidFill>
            <a:srgbClr val="EEEFF5"/>
          </a:solidFill>
          <a:ln/>
        </p:spPr>
      </p:sp>
      <p:sp>
        <p:nvSpPr>
          <p:cNvPr id="14" name="Shape 11"/>
          <p:cNvSpPr/>
          <p:nvPr/>
        </p:nvSpPr>
        <p:spPr>
          <a:xfrm>
            <a:off x="7451288" y="3532406"/>
            <a:ext cx="544354" cy="69890"/>
          </a:xfrm>
          <a:prstGeom prst="roundRect">
            <a:avLst>
              <a:gd name="adj" fmla="val 133529"/>
            </a:avLst>
          </a:prstGeom>
          <a:solidFill>
            <a:srgbClr val="EEEFF5"/>
          </a:solidFill>
          <a:ln/>
        </p:spPr>
      </p:sp>
      <p:sp>
        <p:nvSpPr>
          <p:cNvPr id="15" name="Shape 12"/>
          <p:cNvSpPr/>
          <p:nvPr/>
        </p:nvSpPr>
        <p:spPr>
          <a:xfrm>
            <a:off x="7179112" y="3431381"/>
            <a:ext cx="272177" cy="272177"/>
          </a:xfrm>
          <a:prstGeom prst="roundRect">
            <a:avLst>
              <a:gd name="adj" fmla="val 34288"/>
            </a:avLst>
          </a:prstGeom>
          <a:solidFill>
            <a:srgbClr val="EEEFF5"/>
          </a:solidFill>
          <a:ln/>
        </p:spPr>
      </p:sp>
      <p:sp>
        <p:nvSpPr>
          <p:cNvPr id="18" name="Shape 15"/>
          <p:cNvSpPr/>
          <p:nvPr/>
        </p:nvSpPr>
        <p:spPr>
          <a:xfrm>
            <a:off x="6634758" y="4679930"/>
            <a:ext cx="544354" cy="69890"/>
          </a:xfrm>
          <a:prstGeom prst="roundRect">
            <a:avLst>
              <a:gd name="adj" fmla="val 133529"/>
            </a:avLst>
          </a:prstGeom>
          <a:solidFill>
            <a:srgbClr val="EEEFF5"/>
          </a:solidFill>
          <a:ln/>
        </p:spPr>
      </p:sp>
      <p:sp>
        <p:nvSpPr>
          <p:cNvPr id="19" name="Shape 16"/>
          <p:cNvSpPr/>
          <p:nvPr/>
        </p:nvSpPr>
        <p:spPr>
          <a:xfrm>
            <a:off x="7179112" y="4578906"/>
            <a:ext cx="272177" cy="272177"/>
          </a:xfrm>
          <a:prstGeom prst="roundRect">
            <a:avLst>
              <a:gd name="adj" fmla="val 34288"/>
            </a:avLst>
          </a:prstGeom>
          <a:solidFill>
            <a:srgbClr val="EEEFF5"/>
          </a:solidFill>
          <a:ln/>
        </p:spPr>
      </p:sp>
      <p:sp>
        <p:nvSpPr>
          <p:cNvPr id="22" name="Shape 19"/>
          <p:cNvSpPr/>
          <p:nvPr/>
        </p:nvSpPr>
        <p:spPr>
          <a:xfrm>
            <a:off x="7451288" y="5827455"/>
            <a:ext cx="544354" cy="69890"/>
          </a:xfrm>
          <a:prstGeom prst="roundRect">
            <a:avLst>
              <a:gd name="adj" fmla="val 133529"/>
            </a:avLst>
          </a:prstGeom>
          <a:solidFill>
            <a:srgbClr val="EEEFF5"/>
          </a:solidFill>
          <a:ln/>
        </p:spPr>
      </p:sp>
      <p:sp>
        <p:nvSpPr>
          <p:cNvPr id="23" name="Shape 20"/>
          <p:cNvSpPr/>
          <p:nvPr/>
        </p:nvSpPr>
        <p:spPr>
          <a:xfrm>
            <a:off x="7179112" y="5726430"/>
            <a:ext cx="272177" cy="272177"/>
          </a:xfrm>
          <a:prstGeom prst="roundRect">
            <a:avLst>
              <a:gd name="adj" fmla="val 34288"/>
            </a:avLst>
          </a:prstGeom>
          <a:solidFill>
            <a:srgbClr val="EEEFF5"/>
          </a:solidFill>
          <a:ln/>
        </p:spPr>
      </p:sp>
      <p:sp>
        <p:nvSpPr>
          <p:cNvPr id="26" name="Shape 23"/>
          <p:cNvSpPr/>
          <p:nvPr/>
        </p:nvSpPr>
        <p:spPr>
          <a:xfrm>
            <a:off x="6634758" y="6850678"/>
            <a:ext cx="544354" cy="69890"/>
          </a:xfrm>
          <a:prstGeom prst="roundRect">
            <a:avLst>
              <a:gd name="adj" fmla="val 133529"/>
            </a:avLst>
          </a:prstGeom>
          <a:solidFill>
            <a:srgbClr val="EEEFF5"/>
          </a:solidFill>
          <a:ln/>
        </p:spPr>
      </p:sp>
      <p:sp>
        <p:nvSpPr>
          <p:cNvPr id="27" name="Shape 24"/>
          <p:cNvSpPr/>
          <p:nvPr/>
        </p:nvSpPr>
        <p:spPr>
          <a:xfrm>
            <a:off x="7179112" y="6749653"/>
            <a:ext cx="272177" cy="272177"/>
          </a:xfrm>
          <a:prstGeom prst="roundRect">
            <a:avLst>
              <a:gd name="adj" fmla="val 34288"/>
            </a:avLst>
          </a:prstGeom>
          <a:solidFill>
            <a:srgbClr val="EEEFF5"/>
          </a:solidFill>
          <a:ln/>
        </p:spPr>
      </p:sp>
      <p:grpSp>
        <p:nvGrpSpPr>
          <p:cNvPr id="31" name="Group 30">
            <a:extLst>
              <a:ext uri="{FF2B5EF4-FFF2-40B4-BE49-F238E27FC236}">
                <a16:creationId xmlns:a16="http://schemas.microsoft.com/office/drawing/2014/main" id="{3C6B96DC-8C51-D10A-8B00-FB168475895A}"/>
              </a:ext>
            </a:extLst>
          </p:cNvPr>
          <p:cNvGrpSpPr/>
          <p:nvPr/>
        </p:nvGrpSpPr>
        <p:grpSpPr>
          <a:xfrm>
            <a:off x="859155" y="1352854"/>
            <a:ext cx="12899250" cy="6443535"/>
            <a:chOff x="7946215" y="1779884"/>
            <a:chExt cx="6319956" cy="5892353"/>
          </a:xfrm>
        </p:grpSpPr>
        <p:sp>
          <p:nvSpPr>
            <p:cNvPr id="8" name="Text 5"/>
            <p:cNvSpPr/>
            <p:nvPr/>
          </p:nvSpPr>
          <p:spPr>
            <a:xfrm>
              <a:off x="7951276" y="1779884"/>
              <a:ext cx="2316480" cy="243007"/>
            </a:xfrm>
            <a:prstGeom prst="rect">
              <a:avLst/>
            </a:prstGeom>
            <a:noFill/>
            <a:ln/>
          </p:spPr>
          <p:txBody>
            <a:bodyPr wrap="none" rtlCol="0" anchor="t"/>
            <a:lstStyle/>
            <a:p>
              <a:pPr marL="0" indent="0" algn="l">
                <a:lnSpc>
                  <a:spcPts val="1914"/>
                </a:lnSpc>
                <a:buNone/>
              </a:pPr>
              <a:r>
                <a:rPr lang="en-US" sz="2800" b="1" dirty="0">
                  <a:solidFill>
                    <a:srgbClr val="0070C0"/>
                  </a:solidFill>
                  <a:latin typeface="Barlow" pitchFamily="34" charset="0"/>
                  <a:ea typeface="Barlow" pitchFamily="34" charset="-122"/>
                  <a:cs typeface="Barlow" pitchFamily="34" charset="-120"/>
                </a:rPr>
                <a:t>Advanced Virtual assistant</a:t>
              </a:r>
              <a:endParaRPr lang="en-US" sz="2800" dirty="0">
                <a:solidFill>
                  <a:srgbClr val="0070C0"/>
                </a:solidFill>
              </a:endParaRPr>
            </a:p>
          </p:txBody>
        </p:sp>
        <p:sp>
          <p:nvSpPr>
            <p:cNvPr id="9" name="Text 6"/>
            <p:cNvSpPr/>
            <p:nvPr/>
          </p:nvSpPr>
          <p:spPr>
            <a:xfrm>
              <a:off x="7960477" y="2022891"/>
              <a:ext cx="5743864" cy="1243608"/>
            </a:xfrm>
            <a:prstGeom prst="rect">
              <a:avLst/>
            </a:prstGeom>
            <a:noFill/>
            <a:ln/>
          </p:spPr>
          <p:txBody>
            <a:bodyPr wrap="square" rtlCol="0" anchor="t"/>
            <a:lstStyle/>
            <a:p>
              <a:pPr marL="0" indent="0" algn="l">
                <a:buNone/>
              </a:pPr>
              <a:r>
                <a:rPr lang="en-US" sz="2400" dirty="0">
                  <a:solidFill>
                    <a:srgbClr val="272525"/>
                  </a:solidFill>
                  <a:latin typeface="Montserrat" pitchFamily="34" charset="0"/>
                  <a:ea typeface="Montserrat" pitchFamily="34" charset="-122"/>
                  <a:cs typeface="Montserrat" pitchFamily="34" charset="-120"/>
                </a:rPr>
                <a:t>Future virtual assistants could understand and respond to natural language in a more human-like manner, making interactions more intuitive and personalized.</a:t>
              </a:r>
              <a:endParaRPr lang="en-US" sz="2400" dirty="0"/>
            </a:p>
          </p:txBody>
        </p:sp>
        <p:sp>
          <p:nvSpPr>
            <p:cNvPr id="16" name="Text 13"/>
            <p:cNvSpPr/>
            <p:nvPr/>
          </p:nvSpPr>
          <p:spPr>
            <a:xfrm>
              <a:off x="7951276" y="3925953"/>
              <a:ext cx="1813560" cy="243007"/>
            </a:xfrm>
            <a:prstGeom prst="rect">
              <a:avLst/>
            </a:prstGeom>
            <a:noFill/>
            <a:ln/>
          </p:spPr>
          <p:txBody>
            <a:bodyPr wrap="none" rtlCol="0" anchor="t"/>
            <a:lstStyle/>
            <a:p>
              <a:pPr marL="0" indent="0" algn="l">
                <a:lnSpc>
                  <a:spcPts val="1914"/>
                </a:lnSpc>
                <a:buNone/>
              </a:pPr>
              <a:r>
                <a:rPr lang="en-US" sz="2800" b="1" dirty="0">
                  <a:solidFill>
                    <a:srgbClr val="0070C0"/>
                  </a:solidFill>
                  <a:latin typeface="Barlow" pitchFamily="34" charset="0"/>
                  <a:ea typeface="Barlow" pitchFamily="34" charset="-122"/>
                  <a:cs typeface="Barlow" pitchFamily="34" charset="-120"/>
                </a:rPr>
                <a:t>Emotion Recognition</a:t>
              </a:r>
              <a:endParaRPr lang="en-US" sz="2800" dirty="0">
                <a:solidFill>
                  <a:srgbClr val="0070C0"/>
                </a:solidFill>
              </a:endParaRPr>
            </a:p>
          </p:txBody>
        </p:sp>
        <p:sp>
          <p:nvSpPr>
            <p:cNvPr id="17" name="Text 14"/>
            <p:cNvSpPr/>
            <p:nvPr/>
          </p:nvSpPr>
          <p:spPr>
            <a:xfrm>
              <a:off x="7946215" y="4168960"/>
              <a:ext cx="6319956" cy="1492329"/>
            </a:xfrm>
            <a:prstGeom prst="rect">
              <a:avLst/>
            </a:prstGeom>
            <a:noFill/>
            <a:ln/>
          </p:spPr>
          <p:txBody>
            <a:bodyPr wrap="square" rtlCol="0" anchor="t"/>
            <a:lstStyle/>
            <a:p>
              <a:pPr marL="0" indent="0" algn="l">
                <a:buNone/>
              </a:pPr>
              <a:r>
                <a:rPr lang="en-US" sz="2400" dirty="0">
                  <a:solidFill>
                    <a:srgbClr val="272525"/>
                  </a:solidFill>
                  <a:latin typeface="Montserrat" pitchFamily="34" charset="0"/>
                  <a:ea typeface="Montserrat" pitchFamily="34" charset="-122"/>
                  <a:cs typeface="Montserrat" pitchFamily="34" charset="-120"/>
                </a:rPr>
                <a:t>NLP could be integrated with other technologies to recognize and respond to human emotions, improving human-computer interaction in applications like gaming, virtual reality, and robotics.</a:t>
              </a:r>
              <a:endParaRPr lang="en-US" sz="2400" dirty="0"/>
            </a:p>
          </p:txBody>
        </p:sp>
        <p:sp>
          <p:nvSpPr>
            <p:cNvPr id="24" name="Text 21"/>
            <p:cNvSpPr/>
            <p:nvPr/>
          </p:nvSpPr>
          <p:spPr>
            <a:xfrm>
              <a:off x="7946215" y="5948287"/>
              <a:ext cx="2232660" cy="243007"/>
            </a:xfrm>
            <a:prstGeom prst="rect">
              <a:avLst/>
            </a:prstGeom>
            <a:noFill/>
            <a:ln/>
          </p:spPr>
          <p:txBody>
            <a:bodyPr wrap="none" rtlCol="0" anchor="t"/>
            <a:lstStyle/>
            <a:p>
              <a:pPr marL="0" indent="0" algn="l">
                <a:lnSpc>
                  <a:spcPts val="1914"/>
                </a:lnSpc>
                <a:buNone/>
              </a:pPr>
              <a:r>
                <a:rPr lang="en-US" sz="2800" b="1" dirty="0">
                  <a:solidFill>
                    <a:srgbClr val="0070C0"/>
                  </a:solidFill>
                  <a:latin typeface="Barlow" pitchFamily="34" charset="0"/>
                  <a:ea typeface="Barlow" pitchFamily="34" charset="-122"/>
                  <a:cs typeface="Barlow" pitchFamily="34" charset="-120"/>
                </a:rPr>
                <a:t>Public safety and security</a:t>
              </a:r>
              <a:endParaRPr lang="en-US" sz="2800" dirty="0">
                <a:solidFill>
                  <a:srgbClr val="0070C0"/>
                </a:solidFill>
              </a:endParaRPr>
            </a:p>
          </p:txBody>
        </p:sp>
        <p:sp>
          <p:nvSpPr>
            <p:cNvPr id="25" name="Text 22"/>
            <p:cNvSpPr/>
            <p:nvPr/>
          </p:nvSpPr>
          <p:spPr>
            <a:xfrm>
              <a:off x="7960477" y="6428629"/>
              <a:ext cx="6281820" cy="1243608"/>
            </a:xfrm>
            <a:prstGeom prst="rect">
              <a:avLst/>
            </a:prstGeom>
            <a:noFill/>
            <a:ln/>
          </p:spPr>
          <p:txBody>
            <a:bodyPr wrap="square" rtlCol="0" anchor="t"/>
            <a:lstStyle/>
            <a:p>
              <a:pPr marL="0" indent="0" algn="l">
                <a:buNone/>
              </a:pPr>
              <a:r>
                <a:rPr lang="en-US" sz="2400" dirty="0">
                  <a:solidFill>
                    <a:srgbClr val="272525"/>
                  </a:solidFill>
                  <a:latin typeface="Montserrat" pitchFamily="34" charset="0"/>
                  <a:ea typeface="Montserrat" pitchFamily="34" charset="-122"/>
                  <a:cs typeface="Montserrat" pitchFamily="34" charset="-120"/>
                </a:rPr>
                <a:t>NLP could be employed in monitoring social media and other online platforms for early detection of potential security threats or public safety concerns.</a:t>
              </a:r>
              <a:endParaRPr lang="en-US" sz="2400" dirty="0"/>
            </a:p>
          </p:txBody>
        </p:sp>
      </p:grpSp>
    </p:spTree>
    <p:extLst>
      <p:ext uri="{BB962C8B-B14F-4D97-AF65-F5344CB8AC3E}">
        <p14:creationId xmlns:p14="http://schemas.microsoft.com/office/powerpoint/2010/main" val="2211399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dirty="0"/>
          </a:p>
        </p:txBody>
      </p:sp>
      <p:sp>
        <p:nvSpPr>
          <p:cNvPr id="5" name="Text 2"/>
          <p:cNvSpPr/>
          <p:nvPr/>
        </p:nvSpPr>
        <p:spPr>
          <a:xfrm>
            <a:off x="781651" y="1988042"/>
            <a:ext cx="12822054" cy="1525179"/>
          </a:xfrm>
          <a:prstGeom prst="rect">
            <a:avLst/>
          </a:prstGeom>
          <a:noFill/>
          <a:ln/>
        </p:spPr>
        <p:txBody>
          <a:bodyPr wrap="square" rtlCol="0" anchor="t"/>
          <a:lstStyle/>
          <a:p>
            <a:pPr marL="457200" indent="-457200">
              <a:lnSpc>
                <a:spcPct val="150000"/>
              </a:lnSpc>
              <a:buFont typeface="Wingdings" panose="05000000000000000000" pitchFamily="2" charset="2"/>
              <a:buChar char="ü"/>
            </a:pPr>
            <a:r>
              <a:rPr lang="en-US" sz="2800" b="1" dirty="0">
                <a:solidFill>
                  <a:srgbClr val="0070C0"/>
                </a:solidFill>
                <a:latin typeface="Bahnschrift" panose="020B0502040204020203" pitchFamily="34" charset="0"/>
                <a:ea typeface="Montserrat" pitchFamily="34" charset="-122"/>
                <a:cs typeface="Montserrat" pitchFamily="34" charset="-120"/>
              </a:rPr>
              <a:t>The future trends in NLP reflect the ongoing advancements, challenges, and ethical considerations in this transformative field. </a:t>
            </a:r>
            <a:endParaRPr lang="en-US" sz="2800" b="1" dirty="0">
              <a:solidFill>
                <a:srgbClr val="0070C0"/>
              </a:solidFill>
              <a:latin typeface="Bahnschrift" panose="020B0502040204020203" pitchFamily="34" charset="0"/>
            </a:endParaRPr>
          </a:p>
        </p:txBody>
      </p:sp>
      <p:sp>
        <p:nvSpPr>
          <p:cNvPr id="6" name="Text 3"/>
          <p:cNvSpPr/>
          <p:nvPr/>
        </p:nvSpPr>
        <p:spPr>
          <a:xfrm>
            <a:off x="781651" y="4346231"/>
            <a:ext cx="12822054" cy="1525179"/>
          </a:xfrm>
          <a:prstGeom prst="rect">
            <a:avLst/>
          </a:prstGeom>
          <a:noFill/>
          <a:ln/>
        </p:spPr>
        <p:txBody>
          <a:bodyPr wrap="square" rtlCol="0" anchor="t"/>
          <a:lstStyle/>
          <a:p>
            <a:pPr marL="457200" indent="-457200">
              <a:lnSpc>
                <a:spcPct val="150000"/>
              </a:lnSpc>
              <a:buFont typeface="Wingdings" panose="05000000000000000000" pitchFamily="2" charset="2"/>
              <a:buChar char="ü"/>
            </a:pPr>
            <a:r>
              <a:rPr lang="en-US" sz="2800" b="1" dirty="0">
                <a:solidFill>
                  <a:srgbClr val="0070C0"/>
                </a:solidFill>
                <a:latin typeface="Bahnschrift" panose="020B0502040204020203" pitchFamily="34" charset="0"/>
                <a:ea typeface="Montserrat" pitchFamily="34" charset="-122"/>
                <a:cs typeface="Montserrat" pitchFamily="34" charset="-120"/>
              </a:rPr>
              <a:t>As NLP continues to expand its impact, understanding its evolving landscape is crucial for industry innovation and responsible deployment.</a:t>
            </a:r>
            <a:endParaRPr lang="en-US" sz="2800" b="1" dirty="0">
              <a:solidFill>
                <a:srgbClr val="0070C0"/>
              </a:solidFill>
              <a:latin typeface="Bahnschrift" panose="020B0502040204020203" pitchFamily="34" charset="0"/>
            </a:endParaRPr>
          </a:p>
        </p:txBody>
      </p:sp>
      <p:sp>
        <p:nvSpPr>
          <p:cNvPr id="8" name="Rectangle 7">
            <a:extLst>
              <a:ext uri="{FF2B5EF4-FFF2-40B4-BE49-F238E27FC236}">
                <a16:creationId xmlns:a16="http://schemas.microsoft.com/office/drawing/2014/main" id="{95590CA9-293D-2AC5-FC0B-C0C641FADD1F}"/>
              </a:ext>
            </a:extLst>
          </p:cNvPr>
          <p:cNvSpPr/>
          <p:nvPr/>
        </p:nvSpPr>
        <p:spPr>
          <a:xfrm>
            <a:off x="457200" y="1434589"/>
            <a:ext cx="13716000" cy="5823284"/>
          </a:xfrm>
          <a:prstGeom prst="rect">
            <a:avLst/>
          </a:prstGeom>
          <a:noFill/>
          <a:ln w="31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7" name="Text 1">
            <a:extLst>
              <a:ext uri="{FF2B5EF4-FFF2-40B4-BE49-F238E27FC236}">
                <a16:creationId xmlns:a16="http://schemas.microsoft.com/office/drawing/2014/main" id="{01C23607-0485-DC68-D7B9-B23EFD4906CA}"/>
              </a:ext>
            </a:extLst>
          </p:cNvPr>
          <p:cNvSpPr/>
          <p:nvPr/>
        </p:nvSpPr>
        <p:spPr>
          <a:xfrm>
            <a:off x="4764505" y="529832"/>
            <a:ext cx="6164580" cy="833199"/>
          </a:xfrm>
          <a:prstGeom prst="rect">
            <a:avLst/>
          </a:prstGeom>
          <a:noFill/>
          <a:ln/>
        </p:spPr>
        <p:txBody>
          <a:bodyPr wrap="none" rtlCol="0" anchor="t"/>
          <a:lstStyle/>
          <a:p>
            <a:pPr marL="0" indent="0">
              <a:lnSpc>
                <a:spcPts val="6561"/>
              </a:lnSpc>
              <a:buNone/>
            </a:pPr>
            <a:r>
              <a:rPr lang="en-US" sz="6000" b="1" dirty="0">
                <a:solidFill>
                  <a:srgbClr val="396AF1"/>
                </a:solidFill>
                <a:latin typeface="Barlow" pitchFamily="34" charset="0"/>
              </a:rPr>
              <a:t>	Overview</a:t>
            </a:r>
            <a:endParaRPr lang="en-US" sz="6000" dirty="0"/>
          </a:p>
        </p:txBody>
      </p:sp>
      <p:sp>
        <p:nvSpPr>
          <p:cNvPr id="8" name="Text 1">
            <a:extLst>
              <a:ext uri="{FF2B5EF4-FFF2-40B4-BE49-F238E27FC236}">
                <a16:creationId xmlns:a16="http://schemas.microsoft.com/office/drawing/2014/main" id="{91FBAE53-D6D7-5C19-E4CF-E673B91039D4}"/>
              </a:ext>
            </a:extLst>
          </p:cNvPr>
          <p:cNvSpPr/>
          <p:nvPr/>
        </p:nvSpPr>
        <p:spPr>
          <a:xfrm>
            <a:off x="713379" y="1556463"/>
            <a:ext cx="13203642" cy="5405431"/>
          </a:xfrm>
          <a:prstGeom prst="rect">
            <a:avLst/>
          </a:prstGeom>
          <a:noFill/>
          <a:ln/>
        </p:spPr>
        <p:txBody>
          <a:bodyPr wrap="none" rtlCol="0" anchor="t"/>
          <a:lstStyle/>
          <a:p>
            <a:pPr marL="742950" indent="-742950">
              <a:lnSpc>
                <a:spcPts val="6561"/>
              </a:lnSpc>
              <a:buFont typeface="Courier New" panose="02070309020205020404" pitchFamily="49" charset="0"/>
              <a:buChar char="o"/>
            </a:pPr>
            <a:r>
              <a:rPr lang="en-US" sz="3200" b="1" dirty="0">
                <a:solidFill>
                  <a:srgbClr val="0070C0"/>
                </a:solidFill>
                <a:latin typeface="Barlow" pitchFamily="34" charset="0"/>
                <a:ea typeface="Barlow" pitchFamily="34" charset="-122"/>
                <a:cs typeface="Barlow" pitchFamily="34" charset="-120"/>
              </a:rPr>
              <a:t>What is NLP ?</a:t>
            </a:r>
          </a:p>
          <a:p>
            <a:pPr marL="742950" indent="-742950">
              <a:lnSpc>
                <a:spcPts val="6561"/>
              </a:lnSpc>
              <a:buFont typeface="Courier New" panose="02070309020205020404" pitchFamily="49" charset="0"/>
              <a:buChar char="o"/>
            </a:pPr>
            <a:r>
              <a:rPr lang="en-US" sz="3200" b="1" dirty="0">
                <a:solidFill>
                  <a:srgbClr val="0070C0"/>
                </a:solidFill>
                <a:latin typeface="Barlow" pitchFamily="34" charset="0"/>
                <a:ea typeface="Barlow" pitchFamily="34" charset="-122"/>
                <a:cs typeface="Barlow" pitchFamily="34" charset="-120"/>
              </a:rPr>
              <a:t>Importance of NLP in industry</a:t>
            </a:r>
          </a:p>
          <a:p>
            <a:pPr marL="742950" indent="-742950">
              <a:lnSpc>
                <a:spcPts val="6561"/>
              </a:lnSpc>
              <a:buFont typeface="Courier New" panose="02070309020205020404" pitchFamily="49" charset="0"/>
              <a:buChar char="o"/>
            </a:pPr>
            <a:r>
              <a:rPr lang="en-US" sz="3200" b="1" dirty="0">
                <a:solidFill>
                  <a:srgbClr val="0070C0"/>
                </a:solidFill>
                <a:latin typeface="Barlow" pitchFamily="34" charset="0"/>
                <a:ea typeface="Barlow" pitchFamily="34" charset="-122"/>
                <a:cs typeface="Barlow" pitchFamily="34" charset="-120"/>
              </a:rPr>
              <a:t>State of NLP in current technology</a:t>
            </a:r>
          </a:p>
          <a:p>
            <a:pPr marL="742950" indent="-742950">
              <a:lnSpc>
                <a:spcPts val="6561"/>
              </a:lnSpc>
              <a:buFont typeface="Courier New" panose="02070309020205020404" pitchFamily="49" charset="0"/>
              <a:buChar char="o"/>
            </a:pPr>
            <a:r>
              <a:rPr lang="en-US" sz="3200" b="1" dirty="0">
                <a:solidFill>
                  <a:srgbClr val="0070C0"/>
                </a:solidFill>
                <a:latin typeface="Barlow" pitchFamily="34" charset="0"/>
                <a:ea typeface="Barlow" pitchFamily="34" charset="-122"/>
                <a:cs typeface="Barlow" pitchFamily="34" charset="-120"/>
              </a:rPr>
              <a:t>Learning techniques in NLP model</a:t>
            </a:r>
          </a:p>
          <a:p>
            <a:pPr marL="742950" indent="-742950">
              <a:lnSpc>
                <a:spcPts val="6561"/>
              </a:lnSpc>
              <a:buFont typeface="Courier New" panose="02070309020205020404" pitchFamily="49" charset="0"/>
              <a:buChar char="o"/>
            </a:pPr>
            <a:r>
              <a:rPr lang="en-US" sz="3200" b="1" dirty="0">
                <a:solidFill>
                  <a:srgbClr val="0070C0"/>
                </a:solidFill>
                <a:latin typeface="Barlow" pitchFamily="34" charset="0"/>
                <a:ea typeface="Barlow" pitchFamily="34" charset="-122"/>
                <a:cs typeface="Barlow" pitchFamily="34" charset="-120"/>
              </a:rPr>
              <a:t>Transformer architecture</a:t>
            </a:r>
          </a:p>
          <a:p>
            <a:pPr marL="742950" indent="-742950">
              <a:lnSpc>
                <a:spcPts val="6561"/>
              </a:lnSpc>
              <a:buFont typeface="Courier New" panose="02070309020205020404" pitchFamily="49" charset="0"/>
              <a:buChar char="o"/>
            </a:pPr>
            <a:r>
              <a:rPr lang="en-US" sz="3200" b="1" dirty="0">
                <a:solidFill>
                  <a:srgbClr val="0070C0"/>
                </a:solidFill>
                <a:latin typeface="Barlow" pitchFamily="34" charset="0"/>
                <a:ea typeface="Barlow" pitchFamily="34" charset="-122"/>
                <a:cs typeface="Barlow" pitchFamily="34" charset="-120"/>
              </a:rPr>
              <a:t>Ethical Considerations</a:t>
            </a:r>
          </a:p>
          <a:p>
            <a:pPr marL="742950" indent="-742950">
              <a:lnSpc>
                <a:spcPts val="6561"/>
              </a:lnSpc>
              <a:buFont typeface="Courier New" panose="02070309020205020404" pitchFamily="49" charset="0"/>
              <a:buChar char="o"/>
            </a:pPr>
            <a:r>
              <a:rPr lang="en-US" sz="3200" b="1" dirty="0">
                <a:solidFill>
                  <a:srgbClr val="0070C0"/>
                </a:solidFill>
                <a:latin typeface="Barlow" pitchFamily="34" charset="0"/>
                <a:ea typeface="Barlow" pitchFamily="34" charset="-122"/>
                <a:cs typeface="Barlow" pitchFamily="34" charset="-120"/>
              </a:rPr>
              <a:t>Future Applications</a:t>
            </a:r>
          </a:p>
          <a:p>
            <a:pPr>
              <a:lnSpc>
                <a:spcPts val="6561"/>
              </a:lnSpc>
            </a:pPr>
            <a:endParaRPr lang="en-US" sz="3200" b="1" dirty="0">
              <a:solidFill>
                <a:srgbClr val="0070C0"/>
              </a:solidFill>
              <a:latin typeface="Barlow" pitchFamily="34" charset="0"/>
              <a:ea typeface="Barlow" pitchFamily="34" charset="-122"/>
              <a:cs typeface="Barlow" pitchFamily="34" charset="-120"/>
            </a:endParaRPr>
          </a:p>
          <a:p>
            <a:pPr marL="742950" indent="-742950">
              <a:lnSpc>
                <a:spcPts val="6561"/>
              </a:lnSpc>
              <a:buFont typeface="Courier New" panose="02070309020205020404" pitchFamily="49" charset="0"/>
              <a:buChar char="o"/>
            </a:pPr>
            <a:endParaRPr lang="en-US" sz="3200" b="1" dirty="0">
              <a:solidFill>
                <a:srgbClr val="0070C0"/>
              </a:solidFill>
              <a:latin typeface="Barlow" pitchFamily="34" charset="0"/>
              <a:ea typeface="Barlow" pitchFamily="34" charset="-122"/>
              <a:cs typeface="Barlow" pitchFamily="34" charset="-120"/>
            </a:endParaRPr>
          </a:p>
          <a:p>
            <a:pPr marL="742950" indent="-742950">
              <a:lnSpc>
                <a:spcPts val="6561"/>
              </a:lnSpc>
              <a:buFont typeface="Courier New" panose="02070309020205020404" pitchFamily="49" charset="0"/>
              <a:buChar char="o"/>
            </a:pPr>
            <a:endParaRPr lang="en-US" sz="3200" b="1" dirty="0">
              <a:solidFill>
                <a:srgbClr val="0070C0"/>
              </a:solidFill>
              <a:latin typeface="Barlow" pitchFamily="34" charset="0"/>
              <a:ea typeface="Barlow" pitchFamily="34" charset="-122"/>
              <a:cs typeface="Barlow" pitchFamily="34" charset="-120"/>
            </a:endParaRPr>
          </a:p>
          <a:p>
            <a:pPr marL="742950" indent="-742950">
              <a:lnSpc>
                <a:spcPts val="6561"/>
              </a:lnSpc>
              <a:buFont typeface="Courier New" panose="02070309020205020404" pitchFamily="49" charset="0"/>
              <a:buChar char="o"/>
            </a:pPr>
            <a:endParaRPr lang="en-US" sz="3200" b="1" dirty="0">
              <a:solidFill>
                <a:srgbClr val="0070C0"/>
              </a:solidFill>
              <a:latin typeface="Barlow" pitchFamily="34" charset="0"/>
              <a:ea typeface="Barlow" pitchFamily="34" charset="-122"/>
              <a:cs typeface="Barlow" pitchFamily="34" charset="-120"/>
            </a:endParaRPr>
          </a:p>
          <a:p>
            <a:pPr marL="742950" indent="-742950">
              <a:lnSpc>
                <a:spcPts val="6561"/>
              </a:lnSpc>
              <a:buFont typeface="Courier New" panose="02070309020205020404" pitchFamily="49" charset="0"/>
              <a:buChar char="o"/>
            </a:pPr>
            <a:endParaRPr lang="en-US" sz="3200" b="1" dirty="0">
              <a:solidFill>
                <a:srgbClr val="0070C0"/>
              </a:solidFill>
              <a:latin typeface="Barlow" pitchFamily="34" charset="0"/>
              <a:ea typeface="Barlow" pitchFamily="34" charset="-122"/>
              <a:cs typeface="Barlow" pitchFamily="34" charset="-120"/>
            </a:endParaRPr>
          </a:p>
          <a:p>
            <a:pPr marL="742950" indent="-742950">
              <a:lnSpc>
                <a:spcPts val="6561"/>
              </a:lnSpc>
              <a:buFont typeface="Courier New" panose="02070309020205020404" pitchFamily="49" charset="0"/>
              <a:buChar char="o"/>
            </a:pPr>
            <a:endParaRPr lang="en-US" sz="3200" b="1" dirty="0">
              <a:solidFill>
                <a:srgbClr val="0070C0"/>
              </a:solidFill>
              <a:latin typeface="Barlow" pitchFamily="34" charset="0"/>
              <a:ea typeface="Barlow" pitchFamily="34" charset="-122"/>
              <a:cs typeface="Barlow" pitchFamily="34" charset="-120"/>
            </a:endParaRPr>
          </a:p>
          <a:p>
            <a:pPr marL="742950" indent="-742950">
              <a:lnSpc>
                <a:spcPts val="6561"/>
              </a:lnSpc>
              <a:buFont typeface="Courier New" panose="02070309020205020404" pitchFamily="49" charset="0"/>
              <a:buChar char="o"/>
            </a:pPr>
            <a:endParaRPr lang="en-US" sz="3200" dirty="0">
              <a:solidFill>
                <a:srgbClr val="0070C0"/>
              </a:solidFill>
            </a:endParaRPr>
          </a:p>
        </p:txBody>
      </p:sp>
    </p:spTree>
    <p:extLst>
      <p:ext uri="{BB962C8B-B14F-4D97-AF65-F5344CB8AC3E}">
        <p14:creationId xmlns:p14="http://schemas.microsoft.com/office/powerpoint/2010/main" val="2576034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4757142" y="1556742"/>
            <a:ext cx="5116116" cy="511611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7" name="Picture 6">
            <a:extLst>
              <a:ext uri="{FF2B5EF4-FFF2-40B4-BE49-F238E27FC236}">
                <a16:creationId xmlns:a16="http://schemas.microsoft.com/office/drawing/2014/main" id="{BBBA6DD0-D14B-7175-3924-FDD91CBAF06E}"/>
              </a:ext>
            </a:extLst>
          </p:cNvPr>
          <p:cNvPicPr>
            <a:picLocks noChangeAspect="1"/>
          </p:cNvPicPr>
          <p:nvPr/>
        </p:nvPicPr>
        <p:blipFill>
          <a:blip r:embed="rId4"/>
          <a:stretch>
            <a:fillRect/>
          </a:stretch>
        </p:blipFill>
        <p:spPr>
          <a:xfrm>
            <a:off x="3866744" y="428017"/>
            <a:ext cx="6896911" cy="6896911"/>
          </a:xfrm>
          <a:prstGeom prst="rect">
            <a:avLst/>
          </a:prstGeom>
        </p:spPr>
      </p:pic>
    </p:spTree>
    <p:extLst>
      <p:ext uri="{BB962C8B-B14F-4D97-AF65-F5344CB8AC3E}">
        <p14:creationId xmlns:p14="http://schemas.microsoft.com/office/powerpoint/2010/main" val="1981660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2D1C60-67B6-3B2E-A0DB-09E0E6F248CB}"/>
              </a:ext>
            </a:extLst>
          </p:cNvPr>
          <p:cNvPicPr>
            <a:picLocks noChangeAspect="1"/>
          </p:cNvPicPr>
          <p:nvPr/>
        </p:nvPicPr>
        <p:blipFill rotWithShape="1">
          <a:blip r:embed="rId3">
            <a:alphaModFix amt="50000"/>
          </a:blip>
          <a:srcRect l="20482"/>
          <a:stretch/>
        </p:blipFill>
        <p:spPr>
          <a:xfrm>
            <a:off x="0" y="-1143000"/>
            <a:ext cx="14630400" cy="93726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1C9CB8C-4981-D48E-7EA4-C3F4D955D677}"/>
              </a:ext>
            </a:extLst>
          </p:cNvPr>
          <p:cNvPicPr>
            <a:picLocks noChangeAspect="1"/>
          </p:cNvPicPr>
          <p:nvPr/>
        </p:nvPicPr>
        <p:blipFill>
          <a:blip r:embed="rId4"/>
          <a:stretch>
            <a:fillRect/>
          </a:stretch>
        </p:blipFill>
        <p:spPr>
          <a:xfrm>
            <a:off x="9222811" y="4487777"/>
            <a:ext cx="5287273" cy="3615173"/>
          </a:xfrm>
          <a:prstGeom prst="ellipse">
            <a:avLst/>
          </a:prstGeom>
          <a:ln>
            <a:noFill/>
          </a:ln>
          <a:effectLst>
            <a:softEdge rad="112500"/>
          </a:effectLst>
        </p:spPr>
      </p:pic>
    </p:spTree>
    <p:extLst>
      <p:ext uri="{BB962C8B-B14F-4D97-AF65-F5344CB8AC3E}">
        <p14:creationId xmlns:p14="http://schemas.microsoft.com/office/powerpoint/2010/main" val="232445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200" y="1720334"/>
            <a:ext cx="6164580" cy="833199"/>
          </a:xfrm>
          <a:prstGeom prst="rect">
            <a:avLst/>
          </a:prstGeom>
          <a:noFill/>
          <a:ln/>
        </p:spPr>
        <p:txBody>
          <a:bodyPr wrap="none" rtlCol="0" anchor="t"/>
          <a:lstStyle/>
          <a:p>
            <a:pPr marL="0" indent="0">
              <a:lnSpc>
                <a:spcPts val="6561"/>
              </a:lnSpc>
              <a:buNone/>
            </a:pPr>
            <a:r>
              <a:rPr lang="en-US" sz="5500" b="1" dirty="0">
                <a:solidFill>
                  <a:srgbClr val="396AF1"/>
                </a:solidFill>
                <a:latin typeface="Barlow" pitchFamily="34" charset="0"/>
                <a:ea typeface="Barlow" pitchFamily="34" charset="-122"/>
                <a:cs typeface="Barlow" pitchFamily="34" charset="-120"/>
              </a:rPr>
              <a:t>Future Trends in NLP</a:t>
            </a:r>
            <a:endParaRPr lang="en-US" sz="5500" dirty="0"/>
          </a:p>
        </p:txBody>
      </p:sp>
      <p:sp>
        <p:nvSpPr>
          <p:cNvPr id="6" name="Text 2"/>
          <p:cNvSpPr/>
          <p:nvPr/>
        </p:nvSpPr>
        <p:spPr>
          <a:xfrm>
            <a:off x="833200" y="3342739"/>
            <a:ext cx="7477601" cy="1903029"/>
          </a:xfrm>
          <a:prstGeom prst="rect">
            <a:avLst/>
          </a:prstGeom>
          <a:noFill/>
          <a:ln/>
        </p:spPr>
        <p:txBody>
          <a:bodyPr wrap="square" rtlCol="0" anchor="t"/>
          <a:lstStyle/>
          <a:p>
            <a:pPr marL="0" indent="0">
              <a:lnSpc>
                <a:spcPct val="150000"/>
              </a:lnSpc>
              <a:buNone/>
            </a:pPr>
            <a:r>
              <a:rPr lang="en-US" sz="2400" dirty="0">
                <a:solidFill>
                  <a:srgbClr val="272525"/>
                </a:solidFill>
                <a:latin typeface="Bahnschrift Light SemiCondensed" panose="020B0502040204020203" pitchFamily="34" charset="0"/>
                <a:ea typeface="Montserrat" pitchFamily="34" charset="-122"/>
                <a:cs typeface="Montserrat" pitchFamily="34" charset="-120"/>
              </a:rPr>
              <a:t>Natural Language Processing (NLP) is a branch of artificial intelligence that focuses on the interaction between computers and humans through natural language. It involves the development of algorithms that allow computers to understand, interpret, and respond to human language.</a:t>
            </a:r>
            <a:endParaRPr lang="en-US" sz="2400" dirty="0">
              <a:latin typeface="Bahnschrift Light SemiCondensed" panose="020B05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893946" y="1027510"/>
            <a:ext cx="4443889" cy="694373"/>
          </a:xfrm>
          <a:prstGeom prst="rect">
            <a:avLst/>
          </a:prstGeom>
          <a:noFill/>
          <a:ln/>
        </p:spPr>
        <p:txBody>
          <a:bodyPr wrap="none" rtlCol="0" anchor="t"/>
          <a:lstStyle/>
          <a:p>
            <a:pPr marL="0" indent="0">
              <a:lnSpc>
                <a:spcPts val="5468"/>
              </a:lnSpc>
              <a:buNone/>
            </a:pPr>
            <a:r>
              <a:rPr lang="en-US" sz="5500" b="1" dirty="0">
                <a:solidFill>
                  <a:srgbClr val="396AF1"/>
                </a:solidFill>
                <a:latin typeface="Barlow" pitchFamily="34" charset="0"/>
                <a:ea typeface="Barlow" pitchFamily="34" charset="-122"/>
                <a:cs typeface="Barlow" pitchFamily="34" charset="-120"/>
              </a:rPr>
              <a:t>What is NLP?</a:t>
            </a:r>
            <a:endParaRPr lang="en-US" sz="5500" dirty="0"/>
          </a:p>
        </p:txBody>
      </p:sp>
      <p:sp>
        <p:nvSpPr>
          <p:cNvPr id="7" name="Shape 3"/>
          <p:cNvSpPr/>
          <p:nvPr/>
        </p:nvSpPr>
        <p:spPr>
          <a:xfrm>
            <a:off x="1760220" y="2673668"/>
            <a:ext cx="11109960" cy="1155144"/>
          </a:xfrm>
          <a:prstGeom prst="roundRect">
            <a:avLst>
              <a:gd name="adj" fmla="val 11541"/>
            </a:avLst>
          </a:prstGeom>
          <a:solidFill>
            <a:srgbClr val="EEEFF5"/>
          </a:solidFill>
          <a:ln/>
        </p:spPr>
      </p:sp>
      <p:sp>
        <p:nvSpPr>
          <p:cNvPr id="9" name="Shape 5"/>
          <p:cNvSpPr/>
          <p:nvPr/>
        </p:nvSpPr>
        <p:spPr>
          <a:xfrm>
            <a:off x="1760220" y="4050983"/>
            <a:ext cx="11109960" cy="1155144"/>
          </a:xfrm>
          <a:prstGeom prst="roundRect">
            <a:avLst>
              <a:gd name="adj" fmla="val 11541"/>
            </a:avLst>
          </a:prstGeom>
          <a:solidFill>
            <a:srgbClr val="EEEFF5"/>
          </a:solidFill>
          <a:ln/>
        </p:spPr>
      </p:sp>
      <p:sp>
        <p:nvSpPr>
          <p:cNvPr id="11" name="Shape 7"/>
          <p:cNvSpPr/>
          <p:nvPr/>
        </p:nvSpPr>
        <p:spPr>
          <a:xfrm>
            <a:off x="1760220" y="5428298"/>
            <a:ext cx="11109960" cy="1155144"/>
          </a:xfrm>
          <a:prstGeom prst="roundRect">
            <a:avLst>
              <a:gd name="adj" fmla="val 11541"/>
            </a:avLst>
          </a:prstGeom>
          <a:solidFill>
            <a:srgbClr val="EEEFF5"/>
          </a:solidFill>
          <a:ln/>
        </p:spPr>
      </p:sp>
      <p:grpSp>
        <p:nvGrpSpPr>
          <p:cNvPr id="14" name="Group 13">
            <a:extLst>
              <a:ext uri="{FF2B5EF4-FFF2-40B4-BE49-F238E27FC236}">
                <a16:creationId xmlns:a16="http://schemas.microsoft.com/office/drawing/2014/main" id="{9DA4B5C7-C48E-1B7B-9A22-9C437F153264}"/>
              </a:ext>
            </a:extLst>
          </p:cNvPr>
          <p:cNvGrpSpPr/>
          <p:nvPr/>
        </p:nvGrpSpPr>
        <p:grpSpPr>
          <a:xfrm>
            <a:off x="983769" y="2049423"/>
            <a:ext cx="12732231" cy="5152667"/>
            <a:chOff x="1982391" y="2895838"/>
            <a:chExt cx="10665619" cy="3465433"/>
          </a:xfrm>
        </p:grpSpPr>
        <p:sp>
          <p:nvSpPr>
            <p:cNvPr id="8" name="Text 4"/>
            <p:cNvSpPr/>
            <p:nvPr/>
          </p:nvSpPr>
          <p:spPr>
            <a:xfrm>
              <a:off x="1982391" y="2895838"/>
              <a:ext cx="10665619" cy="710803"/>
            </a:xfrm>
            <a:prstGeom prst="rect">
              <a:avLst/>
            </a:prstGeom>
            <a:noFill/>
            <a:ln/>
          </p:spPr>
          <p:txBody>
            <a:bodyPr wrap="square" rtlCol="0" anchor="t"/>
            <a:lstStyle/>
            <a:p>
              <a:pPr marL="285750" indent="-285750">
                <a:lnSpc>
                  <a:spcPct val="150000"/>
                </a:lnSpc>
                <a:buFont typeface="Wingdings" panose="05000000000000000000" pitchFamily="2" charset="2"/>
                <a:buChar char="q"/>
              </a:pPr>
              <a:r>
                <a:rPr lang="en-US" sz="2800" dirty="0">
                  <a:solidFill>
                    <a:srgbClr val="272525"/>
                  </a:solidFill>
                  <a:latin typeface="Bahnschrift Light SemiCondensed" panose="020B0502040204020203" pitchFamily="34" charset="0"/>
                  <a:ea typeface="Montserrat" pitchFamily="34" charset="-122"/>
                  <a:cs typeface="Montserrat" pitchFamily="34" charset="-120"/>
                </a:rPr>
                <a:t> NLP involves the application of computational techniques to analyze, understand, and derive meaning from human language in an intelligent and useful manner.</a:t>
              </a:r>
              <a:endParaRPr lang="en-US" sz="2800" dirty="0">
                <a:latin typeface="Bahnschrift Light SemiCondensed" panose="020B0502040204020203" pitchFamily="34" charset="0"/>
              </a:endParaRPr>
            </a:p>
          </p:txBody>
        </p:sp>
        <p:sp>
          <p:nvSpPr>
            <p:cNvPr id="10" name="Text 6"/>
            <p:cNvSpPr/>
            <p:nvPr/>
          </p:nvSpPr>
          <p:spPr>
            <a:xfrm>
              <a:off x="1982391" y="4273153"/>
              <a:ext cx="10665619" cy="710803"/>
            </a:xfrm>
            <a:prstGeom prst="rect">
              <a:avLst/>
            </a:prstGeom>
            <a:noFill/>
            <a:ln/>
          </p:spPr>
          <p:txBody>
            <a:bodyPr wrap="square" rtlCol="0" anchor="t"/>
            <a:lstStyle/>
            <a:p>
              <a:pPr marL="285750" indent="-285750">
                <a:lnSpc>
                  <a:spcPct val="150000"/>
                </a:lnSpc>
                <a:buFont typeface="Wingdings" panose="05000000000000000000" pitchFamily="2" charset="2"/>
                <a:buChar char="q"/>
              </a:pPr>
              <a:r>
                <a:rPr lang="en-US" sz="2800" dirty="0">
                  <a:solidFill>
                    <a:srgbClr val="272525"/>
                  </a:solidFill>
                  <a:latin typeface="Bahnschrift Light SemiCondensed" panose="020B0502040204020203" pitchFamily="34" charset="0"/>
                  <a:ea typeface="Montserrat" pitchFamily="34" charset="-122"/>
                  <a:cs typeface="Montserrat" pitchFamily="34" charset="-120"/>
                </a:rPr>
                <a:t> It encompasses various components such as text analysis, speech recognition, language generation, and machine translation.</a:t>
              </a:r>
              <a:endParaRPr lang="en-US" sz="2800" dirty="0">
                <a:latin typeface="Bahnschrift Light SemiCondensed" panose="020B0502040204020203" pitchFamily="34" charset="0"/>
              </a:endParaRPr>
            </a:p>
          </p:txBody>
        </p:sp>
        <p:sp>
          <p:nvSpPr>
            <p:cNvPr id="12" name="Text 8"/>
            <p:cNvSpPr/>
            <p:nvPr/>
          </p:nvSpPr>
          <p:spPr>
            <a:xfrm>
              <a:off x="1982391" y="5650468"/>
              <a:ext cx="10665619" cy="710803"/>
            </a:xfrm>
            <a:prstGeom prst="rect">
              <a:avLst/>
            </a:prstGeom>
            <a:noFill/>
            <a:ln/>
          </p:spPr>
          <p:txBody>
            <a:bodyPr wrap="square" rtlCol="0" anchor="t"/>
            <a:lstStyle/>
            <a:p>
              <a:pPr marL="285750" indent="-285750">
                <a:lnSpc>
                  <a:spcPct val="150000"/>
                </a:lnSpc>
                <a:buFont typeface="Wingdings" panose="05000000000000000000" pitchFamily="2" charset="2"/>
                <a:buChar char="q"/>
              </a:pPr>
              <a:r>
                <a:rPr lang="en-US" sz="2800" dirty="0">
                  <a:solidFill>
                    <a:srgbClr val="272525"/>
                  </a:solidFill>
                  <a:latin typeface="Bahnschrift Light SemiCondensed" panose="020B0502040204020203" pitchFamily="34" charset="0"/>
                  <a:ea typeface="Montserrat" pitchFamily="34" charset="-122"/>
                  <a:cs typeface="Montserrat" pitchFamily="34" charset="-120"/>
                </a:rPr>
                <a:t> NLP finds applications in chatbots, sentiment analysis, language translation, and information extraction, among others.</a:t>
              </a:r>
              <a:endParaRPr lang="en-US" sz="2800" dirty="0">
                <a:latin typeface="Bahnschrift Light SemiCondensed" panose="020B0502040204020203"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10" name="Picture 9">
            <a:extLst>
              <a:ext uri="{FF2B5EF4-FFF2-40B4-BE49-F238E27FC236}">
                <a16:creationId xmlns:a16="http://schemas.microsoft.com/office/drawing/2014/main" id="{82DE84F0-7BE6-3420-104B-8B66E621681B}"/>
              </a:ext>
            </a:extLst>
          </p:cNvPr>
          <p:cNvPicPr>
            <a:picLocks noChangeAspect="1"/>
          </p:cNvPicPr>
          <p:nvPr/>
        </p:nvPicPr>
        <p:blipFill>
          <a:blip r:embed="rId4"/>
          <a:stretch>
            <a:fillRect/>
          </a:stretch>
        </p:blipFill>
        <p:spPr>
          <a:xfrm>
            <a:off x="601579" y="589547"/>
            <a:ext cx="13574633" cy="7026442"/>
          </a:xfrm>
          <a:prstGeom prst="rect">
            <a:avLst/>
          </a:prstGeom>
        </p:spPr>
      </p:pic>
    </p:spTree>
    <p:extLst>
      <p:ext uri="{BB962C8B-B14F-4D97-AF65-F5344CB8AC3E}">
        <p14:creationId xmlns:p14="http://schemas.microsoft.com/office/powerpoint/2010/main" val="4265562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847774" y="932392"/>
            <a:ext cx="7094220" cy="694373"/>
          </a:xfrm>
          <a:prstGeom prst="rect">
            <a:avLst/>
          </a:prstGeom>
          <a:noFill/>
          <a:ln/>
        </p:spPr>
        <p:txBody>
          <a:bodyPr wrap="none" rtlCol="0" anchor="t"/>
          <a:lstStyle/>
          <a:p>
            <a:pPr marL="0" indent="0">
              <a:lnSpc>
                <a:spcPts val="5468"/>
              </a:lnSpc>
              <a:buNone/>
            </a:pPr>
            <a:r>
              <a:rPr lang="en-US" sz="5500" b="1" dirty="0">
                <a:solidFill>
                  <a:srgbClr val="396AF1"/>
                </a:solidFill>
                <a:latin typeface="Barlow" pitchFamily="34" charset="0"/>
                <a:ea typeface="Barlow" pitchFamily="34" charset="-122"/>
                <a:cs typeface="Barlow" pitchFamily="34" charset="-120"/>
              </a:rPr>
              <a:t>NLP's Importance in Industry</a:t>
            </a:r>
            <a:endParaRPr lang="en-US" sz="5500" dirty="0"/>
          </a:p>
        </p:txBody>
      </p:sp>
      <p:grpSp>
        <p:nvGrpSpPr>
          <p:cNvPr id="14" name="Group 13">
            <a:extLst>
              <a:ext uri="{FF2B5EF4-FFF2-40B4-BE49-F238E27FC236}">
                <a16:creationId xmlns:a16="http://schemas.microsoft.com/office/drawing/2014/main" id="{BF2EEBC8-1772-9321-93B7-6FDF5E83F355}"/>
              </a:ext>
            </a:extLst>
          </p:cNvPr>
          <p:cNvGrpSpPr/>
          <p:nvPr/>
        </p:nvGrpSpPr>
        <p:grpSpPr>
          <a:xfrm>
            <a:off x="938464" y="2720072"/>
            <a:ext cx="12416589" cy="694373"/>
            <a:chOff x="1760220" y="3288863"/>
            <a:chExt cx="10838021" cy="694373"/>
          </a:xfrm>
        </p:grpSpPr>
        <p:sp>
          <p:nvSpPr>
            <p:cNvPr id="7" name="Text 3"/>
            <p:cNvSpPr/>
            <p:nvPr/>
          </p:nvSpPr>
          <p:spPr>
            <a:xfrm>
              <a:off x="1760220" y="3288863"/>
              <a:ext cx="3341608" cy="694373"/>
            </a:xfrm>
            <a:prstGeom prst="rect">
              <a:avLst/>
            </a:prstGeom>
            <a:noFill/>
            <a:ln/>
          </p:spPr>
          <p:txBody>
            <a:bodyPr wrap="square" rtlCol="0" anchor="t"/>
            <a:lstStyle/>
            <a:p>
              <a:pPr marL="0" indent="0">
                <a:lnSpc>
                  <a:spcPts val="2734"/>
                </a:lnSpc>
                <a:buNone/>
              </a:pPr>
              <a:r>
                <a:rPr lang="en-US" sz="2800" dirty="0">
                  <a:solidFill>
                    <a:srgbClr val="0070C0"/>
                  </a:solidFill>
                  <a:latin typeface="Bahnschrift SemiBold" panose="020B0502040204020203" pitchFamily="34" charset="0"/>
                  <a:ea typeface="Barlow" pitchFamily="34" charset="-122"/>
                  <a:cs typeface="Barlow" pitchFamily="34" charset="-120"/>
                </a:rPr>
                <a:t>Enhanced Customer Experiences</a:t>
              </a:r>
              <a:endParaRPr lang="en-US" sz="2800" dirty="0">
                <a:solidFill>
                  <a:srgbClr val="0070C0"/>
                </a:solidFill>
                <a:latin typeface="Bahnschrift SemiBold" panose="020B0502040204020203" pitchFamily="34" charset="0"/>
              </a:endParaRPr>
            </a:p>
          </p:txBody>
        </p:sp>
        <p:sp>
          <p:nvSpPr>
            <p:cNvPr id="9" name="Text 5"/>
            <p:cNvSpPr/>
            <p:nvPr/>
          </p:nvSpPr>
          <p:spPr>
            <a:xfrm>
              <a:off x="5651421" y="3288863"/>
              <a:ext cx="2221944" cy="347186"/>
            </a:xfrm>
            <a:prstGeom prst="rect">
              <a:avLst/>
            </a:prstGeom>
            <a:noFill/>
            <a:ln/>
          </p:spPr>
          <p:txBody>
            <a:bodyPr wrap="none" rtlCol="0" anchor="t"/>
            <a:lstStyle/>
            <a:p>
              <a:pPr marL="0" indent="0">
                <a:lnSpc>
                  <a:spcPts val="2734"/>
                </a:lnSpc>
                <a:buNone/>
              </a:pPr>
              <a:r>
                <a:rPr lang="en-US" sz="2800" dirty="0">
                  <a:solidFill>
                    <a:srgbClr val="0070C0"/>
                  </a:solidFill>
                  <a:latin typeface="Bahnschrift SemiBold" panose="020B0502040204020203" pitchFamily="34" charset="0"/>
                  <a:ea typeface="Barlow" pitchFamily="34" charset="-122"/>
                  <a:cs typeface="Barlow" pitchFamily="34" charset="-120"/>
                </a:rPr>
                <a:t>Data Analysis</a:t>
              </a:r>
              <a:endParaRPr lang="en-US" sz="2800" dirty="0">
                <a:solidFill>
                  <a:srgbClr val="0070C0"/>
                </a:solidFill>
                <a:latin typeface="Bahnschrift SemiBold" panose="020B0502040204020203" pitchFamily="34" charset="0"/>
              </a:endParaRPr>
            </a:p>
          </p:txBody>
        </p:sp>
        <p:sp>
          <p:nvSpPr>
            <p:cNvPr id="11" name="Text 7"/>
            <p:cNvSpPr/>
            <p:nvPr/>
          </p:nvSpPr>
          <p:spPr>
            <a:xfrm>
              <a:off x="9542621" y="3288863"/>
              <a:ext cx="3055620" cy="347186"/>
            </a:xfrm>
            <a:prstGeom prst="rect">
              <a:avLst/>
            </a:prstGeom>
            <a:noFill/>
            <a:ln/>
          </p:spPr>
          <p:txBody>
            <a:bodyPr wrap="none" rtlCol="0" anchor="t"/>
            <a:lstStyle/>
            <a:p>
              <a:pPr marL="0" indent="0">
                <a:lnSpc>
                  <a:spcPts val="2734"/>
                </a:lnSpc>
                <a:buNone/>
              </a:pPr>
              <a:r>
                <a:rPr lang="en-US" sz="2800" dirty="0">
                  <a:solidFill>
                    <a:srgbClr val="0070C0"/>
                  </a:solidFill>
                  <a:latin typeface="Bahnschrift SemiBold" panose="020B0502040204020203" pitchFamily="34" charset="0"/>
                  <a:ea typeface="Barlow" pitchFamily="34" charset="-122"/>
                  <a:cs typeface="Barlow" pitchFamily="34" charset="-120"/>
                </a:rPr>
                <a:t>Efficient Communication</a:t>
              </a:r>
              <a:endParaRPr lang="en-US" sz="2800" dirty="0">
                <a:solidFill>
                  <a:srgbClr val="0070C0"/>
                </a:solidFill>
                <a:latin typeface="Bahnschrift SemiBold" panose="020B0502040204020203" pitchFamily="34" charset="0"/>
              </a:endParaRPr>
            </a:p>
          </p:txBody>
        </p:sp>
      </p:grpSp>
      <p:grpSp>
        <p:nvGrpSpPr>
          <p:cNvPr id="15" name="Group 14">
            <a:extLst>
              <a:ext uri="{FF2B5EF4-FFF2-40B4-BE49-F238E27FC236}">
                <a16:creationId xmlns:a16="http://schemas.microsoft.com/office/drawing/2014/main" id="{7BFE9705-E304-23CF-B788-C2243D96D72C}"/>
              </a:ext>
            </a:extLst>
          </p:cNvPr>
          <p:cNvGrpSpPr/>
          <p:nvPr/>
        </p:nvGrpSpPr>
        <p:grpSpPr>
          <a:xfrm>
            <a:off x="926418" y="3633437"/>
            <a:ext cx="12777564" cy="3555487"/>
            <a:chOff x="1749771" y="3724252"/>
            <a:chExt cx="11083361" cy="2199393"/>
          </a:xfrm>
        </p:grpSpPr>
        <p:sp>
          <p:nvSpPr>
            <p:cNvPr id="8" name="Text 4"/>
            <p:cNvSpPr/>
            <p:nvPr/>
          </p:nvSpPr>
          <p:spPr>
            <a:xfrm>
              <a:off x="1749771" y="3858220"/>
              <a:ext cx="3341608" cy="1777008"/>
            </a:xfrm>
            <a:prstGeom prst="rect">
              <a:avLst/>
            </a:prstGeom>
            <a:noFill/>
            <a:ln/>
          </p:spPr>
          <p:txBody>
            <a:bodyPr wrap="square" rtlCol="0" anchor="t"/>
            <a:lstStyle/>
            <a:p>
              <a:pPr marL="0" indent="0">
                <a:lnSpc>
                  <a:spcPct val="150000"/>
                </a:lnSpc>
                <a:buNone/>
              </a:pPr>
              <a:r>
                <a:rPr lang="en-US" sz="2400" dirty="0">
                  <a:solidFill>
                    <a:srgbClr val="272525"/>
                  </a:solidFill>
                  <a:latin typeface="Montserrat" pitchFamily="34" charset="0"/>
                  <a:ea typeface="Montserrat" pitchFamily="34" charset="-122"/>
                  <a:cs typeface="Montserrat" pitchFamily="34" charset="-120"/>
                </a:rPr>
                <a:t>NLP powers virtual assistants and chatbots, enabling businesses to provide timely and personalized customer support.</a:t>
              </a:r>
              <a:endParaRPr lang="en-US" sz="2400" dirty="0"/>
            </a:p>
          </p:txBody>
        </p:sp>
        <p:sp>
          <p:nvSpPr>
            <p:cNvPr id="10" name="Text 6"/>
            <p:cNvSpPr/>
            <p:nvPr/>
          </p:nvSpPr>
          <p:spPr>
            <a:xfrm>
              <a:off x="5620648" y="3791236"/>
              <a:ext cx="3341608" cy="2132409"/>
            </a:xfrm>
            <a:prstGeom prst="rect">
              <a:avLst/>
            </a:prstGeom>
            <a:noFill/>
            <a:ln/>
          </p:spPr>
          <p:txBody>
            <a:bodyPr wrap="square" rtlCol="0" anchor="t"/>
            <a:lstStyle/>
            <a:p>
              <a:pPr marL="0" indent="0">
                <a:lnSpc>
                  <a:spcPct val="150000"/>
                </a:lnSpc>
                <a:buNone/>
              </a:pPr>
              <a:r>
                <a:rPr lang="en-US" sz="2400" dirty="0">
                  <a:solidFill>
                    <a:srgbClr val="272525"/>
                  </a:solidFill>
                  <a:latin typeface="Montserrat" pitchFamily="34" charset="0"/>
                  <a:ea typeface="Montserrat" pitchFamily="34" charset="-122"/>
                  <a:cs typeface="Montserrat" pitchFamily="34" charset="-120"/>
                </a:rPr>
                <a:t>NLP helps in extracting valuable insights from unstructured data, facilitating informed decision-making in industries like finance and healthcare.</a:t>
              </a:r>
              <a:endParaRPr lang="en-US" sz="2400" dirty="0"/>
            </a:p>
          </p:txBody>
        </p:sp>
        <p:sp>
          <p:nvSpPr>
            <p:cNvPr id="12" name="Text 8"/>
            <p:cNvSpPr/>
            <p:nvPr/>
          </p:nvSpPr>
          <p:spPr>
            <a:xfrm>
              <a:off x="9490452" y="3724252"/>
              <a:ext cx="3342680" cy="1777008"/>
            </a:xfrm>
            <a:prstGeom prst="rect">
              <a:avLst/>
            </a:prstGeom>
            <a:noFill/>
            <a:ln/>
          </p:spPr>
          <p:txBody>
            <a:bodyPr wrap="square" rtlCol="0" anchor="t"/>
            <a:lstStyle/>
            <a:p>
              <a:pPr marL="0" indent="0">
                <a:lnSpc>
                  <a:spcPct val="150000"/>
                </a:lnSpc>
                <a:buNone/>
              </a:pPr>
              <a:r>
                <a:rPr lang="en-US" sz="2400" dirty="0">
                  <a:solidFill>
                    <a:srgbClr val="272525"/>
                  </a:solidFill>
                  <a:latin typeface="Montserrat" pitchFamily="34" charset="0"/>
                  <a:ea typeface="Montserrat" pitchFamily="34" charset="-122"/>
                  <a:cs typeface="Montserrat" pitchFamily="34" charset="-120"/>
                </a:rPr>
                <a:t>It enables the automation of routine communications, streamlining internal processes and enhancing productivity.</a:t>
              </a:r>
              <a:endParaRPr lang="en-US" sz="240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083231" y="1027628"/>
            <a:ext cx="7940040" cy="694373"/>
          </a:xfrm>
          <a:prstGeom prst="rect">
            <a:avLst/>
          </a:prstGeom>
          <a:noFill/>
          <a:ln/>
        </p:spPr>
        <p:txBody>
          <a:bodyPr wrap="none" rtlCol="0" anchor="t"/>
          <a:lstStyle/>
          <a:p>
            <a:pPr marL="0" indent="0">
              <a:lnSpc>
                <a:spcPts val="5468"/>
              </a:lnSpc>
              <a:buNone/>
            </a:pPr>
            <a:r>
              <a:rPr lang="en-US" sz="5500" b="1" dirty="0">
                <a:solidFill>
                  <a:srgbClr val="396AF1"/>
                </a:solidFill>
                <a:latin typeface="Barlow" pitchFamily="34" charset="0"/>
                <a:ea typeface="Barlow" pitchFamily="34" charset="-122"/>
                <a:cs typeface="Barlow" pitchFamily="34" charset="-120"/>
              </a:rPr>
              <a:t>Current state of NLP technology</a:t>
            </a:r>
            <a:endParaRPr lang="en-US" sz="5500" dirty="0"/>
          </a:p>
        </p:txBody>
      </p:sp>
      <p:grpSp>
        <p:nvGrpSpPr>
          <p:cNvPr id="16" name="Group 15">
            <a:extLst>
              <a:ext uri="{FF2B5EF4-FFF2-40B4-BE49-F238E27FC236}">
                <a16:creationId xmlns:a16="http://schemas.microsoft.com/office/drawing/2014/main" id="{10F5CC73-A4FB-46DD-497B-8EE2D1B419E1}"/>
              </a:ext>
            </a:extLst>
          </p:cNvPr>
          <p:cNvGrpSpPr/>
          <p:nvPr/>
        </p:nvGrpSpPr>
        <p:grpSpPr>
          <a:xfrm>
            <a:off x="1283510" y="3208314"/>
            <a:ext cx="12492648" cy="3433117"/>
            <a:chOff x="1760220" y="3100030"/>
            <a:chExt cx="11109960" cy="3057168"/>
          </a:xfrm>
        </p:grpSpPr>
        <p:sp>
          <p:nvSpPr>
            <p:cNvPr id="7" name="Shape 3"/>
            <p:cNvSpPr/>
            <p:nvPr/>
          </p:nvSpPr>
          <p:spPr>
            <a:xfrm>
              <a:off x="1760220" y="3100030"/>
              <a:ext cx="5443895" cy="3057168"/>
            </a:xfrm>
            <a:prstGeom prst="roundRect">
              <a:avLst>
                <a:gd name="adj" fmla="val 4361"/>
              </a:avLst>
            </a:prstGeom>
            <a:solidFill>
              <a:srgbClr val="EEEFF5"/>
            </a:solidFill>
            <a:ln/>
          </p:spPr>
        </p:sp>
        <p:sp>
          <p:nvSpPr>
            <p:cNvPr id="10" name="Shape 6"/>
            <p:cNvSpPr/>
            <p:nvPr/>
          </p:nvSpPr>
          <p:spPr>
            <a:xfrm>
              <a:off x="7426285" y="3100030"/>
              <a:ext cx="5443895" cy="3057168"/>
            </a:xfrm>
            <a:prstGeom prst="roundRect">
              <a:avLst>
                <a:gd name="adj" fmla="val 4361"/>
              </a:avLst>
            </a:prstGeom>
            <a:solidFill>
              <a:srgbClr val="EEEFF5"/>
            </a:solidFill>
            <a:ln/>
          </p:spPr>
        </p:sp>
      </p:grpSp>
      <p:grpSp>
        <p:nvGrpSpPr>
          <p:cNvPr id="14" name="Group 13">
            <a:extLst>
              <a:ext uri="{FF2B5EF4-FFF2-40B4-BE49-F238E27FC236}">
                <a16:creationId xmlns:a16="http://schemas.microsoft.com/office/drawing/2014/main" id="{5AE42D3B-02AA-27A7-90AC-FF7FCF2619B3}"/>
              </a:ext>
            </a:extLst>
          </p:cNvPr>
          <p:cNvGrpSpPr/>
          <p:nvPr/>
        </p:nvGrpSpPr>
        <p:grpSpPr>
          <a:xfrm>
            <a:off x="1283510" y="2462058"/>
            <a:ext cx="11001238" cy="351883"/>
            <a:chOff x="1982391" y="3374001"/>
            <a:chExt cx="7193495" cy="350980"/>
          </a:xfrm>
        </p:grpSpPr>
        <p:sp>
          <p:nvSpPr>
            <p:cNvPr id="8" name="Text 4"/>
            <p:cNvSpPr/>
            <p:nvPr/>
          </p:nvSpPr>
          <p:spPr>
            <a:xfrm>
              <a:off x="1982391" y="3377795"/>
              <a:ext cx="3070860" cy="347186"/>
            </a:xfrm>
            <a:prstGeom prst="rect">
              <a:avLst/>
            </a:prstGeom>
            <a:noFill/>
            <a:ln/>
          </p:spPr>
          <p:txBody>
            <a:bodyPr wrap="none" rtlCol="0" anchor="t"/>
            <a:lstStyle/>
            <a:p>
              <a:pPr marL="0" indent="0" algn="l">
                <a:lnSpc>
                  <a:spcPts val="2734"/>
                </a:lnSpc>
                <a:buNone/>
              </a:pPr>
              <a:r>
                <a:rPr lang="en-US" sz="2800" b="1" dirty="0">
                  <a:solidFill>
                    <a:srgbClr val="0070C0"/>
                  </a:solidFill>
                  <a:latin typeface="Bahnschrift SemiBold" panose="020B0502040204020203" pitchFamily="34" charset="0"/>
                  <a:ea typeface="Barlow" pitchFamily="34" charset="-122"/>
                  <a:cs typeface="Barlow" pitchFamily="34" charset="-120"/>
                </a:rPr>
                <a:t>Continual Advancements</a:t>
              </a:r>
              <a:endParaRPr lang="en-US" sz="2800" dirty="0">
                <a:solidFill>
                  <a:srgbClr val="0070C0"/>
                </a:solidFill>
                <a:latin typeface="Bahnschrift SemiBold" panose="020B0502040204020203" pitchFamily="34" charset="0"/>
              </a:endParaRPr>
            </a:p>
          </p:txBody>
        </p:sp>
        <p:sp>
          <p:nvSpPr>
            <p:cNvPr id="11" name="Text 7"/>
            <p:cNvSpPr/>
            <p:nvPr/>
          </p:nvSpPr>
          <p:spPr>
            <a:xfrm>
              <a:off x="6953942" y="3374001"/>
              <a:ext cx="2221944" cy="347186"/>
            </a:xfrm>
            <a:prstGeom prst="rect">
              <a:avLst/>
            </a:prstGeom>
            <a:noFill/>
            <a:ln/>
          </p:spPr>
          <p:txBody>
            <a:bodyPr wrap="none" rtlCol="0" anchor="t"/>
            <a:lstStyle/>
            <a:p>
              <a:pPr marL="0" indent="0" algn="l">
                <a:lnSpc>
                  <a:spcPts val="2734"/>
                </a:lnSpc>
                <a:buNone/>
              </a:pPr>
              <a:r>
                <a:rPr lang="en-US" sz="2800" b="1" dirty="0">
                  <a:solidFill>
                    <a:srgbClr val="0070C0"/>
                  </a:solidFill>
                  <a:latin typeface="Bahnschrift SemiBold" panose="020B0502040204020203" pitchFamily="34" charset="0"/>
                  <a:ea typeface="Barlow" pitchFamily="34" charset="-122"/>
                  <a:cs typeface="Barlow" pitchFamily="34" charset="-120"/>
                </a:rPr>
                <a:t>Industry Adoption</a:t>
              </a:r>
              <a:endParaRPr lang="en-US" sz="2800" dirty="0">
                <a:solidFill>
                  <a:srgbClr val="0070C0"/>
                </a:solidFill>
                <a:latin typeface="Bahnschrift SemiBold" panose="020B0502040204020203" pitchFamily="34" charset="0"/>
              </a:endParaRPr>
            </a:p>
          </p:txBody>
        </p:sp>
      </p:grpSp>
      <p:grpSp>
        <p:nvGrpSpPr>
          <p:cNvPr id="15" name="Group 14">
            <a:extLst>
              <a:ext uri="{FF2B5EF4-FFF2-40B4-BE49-F238E27FC236}">
                <a16:creationId xmlns:a16="http://schemas.microsoft.com/office/drawing/2014/main" id="{627B49E4-58D8-1DFF-CFB3-5F745847AE44}"/>
              </a:ext>
            </a:extLst>
          </p:cNvPr>
          <p:cNvGrpSpPr/>
          <p:nvPr/>
        </p:nvGrpSpPr>
        <p:grpSpPr>
          <a:xfrm>
            <a:off x="1115951" y="2909597"/>
            <a:ext cx="12577945" cy="4292374"/>
            <a:chOff x="2007148" y="3073043"/>
            <a:chExt cx="12577945" cy="1937083"/>
          </a:xfrm>
        </p:grpSpPr>
        <p:sp>
          <p:nvSpPr>
            <p:cNvPr id="9" name="Text 5"/>
            <p:cNvSpPr/>
            <p:nvPr/>
          </p:nvSpPr>
          <p:spPr>
            <a:xfrm>
              <a:off x="2007148" y="3073043"/>
              <a:ext cx="5859706" cy="1937083"/>
            </a:xfrm>
            <a:prstGeom prst="rect">
              <a:avLst/>
            </a:prstGeom>
            <a:noFill/>
            <a:ln/>
          </p:spPr>
          <p:txBody>
            <a:bodyPr wrap="square" rtlCol="0" anchor="t"/>
            <a:lstStyle/>
            <a:p>
              <a:pPr marL="342900" indent="-342900" algn="l">
                <a:lnSpc>
                  <a:spcPct val="150000"/>
                </a:lnSpc>
                <a:buFont typeface="Arial" panose="020B0604020202020204" pitchFamily="34" charset="0"/>
                <a:buChar char="•"/>
              </a:pPr>
              <a:r>
                <a:rPr lang="en-US" sz="2400" dirty="0">
                  <a:solidFill>
                    <a:srgbClr val="272525"/>
                  </a:solidFill>
                  <a:latin typeface="Montserrat" pitchFamily="34" charset="0"/>
                  <a:ea typeface="Montserrat" pitchFamily="34" charset="-122"/>
                  <a:cs typeface="Montserrat" pitchFamily="34" charset="-120"/>
                </a:rPr>
                <a:t>NLP technology is dominated by transformer-based models like GPT-3, BERT, and T5, showcasing remarkable natural language understanding and generation. These models excel in diverse tasks, from text summarization to language translation.</a:t>
              </a:r>
              <a:endParaRPr lang="en-US" sz="2400" dirty="0"/>
            </a:p>
          </p:txBody>
        </p:sp>
        <p:sp>
          <p:nvSpPr>
            <p:cNvPr id="12" name="Text 8"/>
            <p:cNvSpPr/>
            <p:nvPr/>
          </p:nvSpPr>
          <p:spPr>
            <a:xfrm>
              <a:off x="9585540" y="3073043"/>
              <a:ext cx="4999553" cy="1421606"/>
            </a:xfrm>
            <a:prstGeom prst="rect">
              <a:avLst/>
            </a:prstGeom>
            <a:noFill/>
            <a:ln/>
          </p:spPr>
          <p:txBody>
            <a:bodyPr wrap="square" rtlCol="0" anchor="t"/>
            <a:lstStyle/>
            <a:p>
              <a:pPr marL="342900" indent="-342900" algn="l">
                <a:lnSpc>
                  <a:spcPct val="150000"/>
                </a:lnSpc>
                <a:buFont typeface="Arial" panose="020B0604020202020204" pitchFamily="34" charset="0"/>
                <a:buChar char="•"/>
              </a:pPr>
              <a:r>
                <a:rPr lang="en-US" sz="2400" dirty="0">
                  <a:solidFill>
                    <a:srgbClr val="272525"/>
                  </a:solidFill>
                  <a:latin typeface="Montserrat" pitchFamily="34" charset="0"/>
                  <a:ea typeface="Montserrat" pitchFamily="34" charset="-122"/>
                  <a:cs typeface="Montserrat" pitchFamily="34" charset="-120"/>
                </a:rPr>
                <a:t>Several industries are integrating NLP into their operations, harnessing its capabilities to gain a competitive edge and drive innovation.</a:t>
              </a:r>
              <a:endParaRPr lang="en-US" sz="2400"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096"/>
            <a:ext cx="14630400" cy="8229600"/>
          </a:xfrm>
          <a:prstGeom prst="rect">
            <a:avLst/>
          </a:prstGeom>
          <a:solidFill>
            <a:srgbClr val="EEEFF5"/>
          </a:solidFill>
          <a:ln/>
        </p:spPr>
      </p:sp>
      <p:sp>
        <p:nvSpPr>
          <p:cNvPr id="4" name="Text 1"/>
          <p:cNvSpPr/>
          <p:nvPr/>
        </p:nvSpPr>
        <p:spPr>
          <a:xfrm>
            <a:off x="922020" y="903565"/>
            <a:ext cx="9883140" cy="694373"/>
          </a:xfrm>
          <a:prstGeom prst="rect">
            <a:avLst/>
          </a:prstGeom>
          <a:noFill/>
          <a:ln/>
        </p:spPr>
        <p:txBody>
          <a:bodyPr wrap="none" rtlCol="0" anchor="t"/>
          <a:lstStyle/>
          <a:p>
            <a:pPr marL="0" indent="0">
              <a:lnSpc>
                <a:spcPts val="5468"/>
              </a:lnSpc>
              <a:buNone/>
            </a:pPr>
            <a:r>
              <a:rPr lang="en-US" sz="5500" b="1" dirty="0">
                <a:solidFill>
                  <a:srgbClr val="396AF1"/>
                </a:solidFill>
                <a:latin typeface="Barlow" pitchFamily="34" charset="0"/>
                <a:ea typeface="Barlow" pitchFamily="34" charset="-122"/>
                <a:cs typeface="Barlow" pitchFamily="34" charset="-120"/>
              </a:rPr>
              <a:t>Zero shot learning and few shot learning</a:t>
            </a:r>
            <a:endParaRPr lang="en-US" sz="5500" dirty="0"/>
          </a:p>
        </p:txBody>
      </p:sp>
      <p:sp>
        <p:nvSpPr>
          <p:cNvPr id="5" name="Shape 2"/>
          <p:cNvSpPr/>
          <p:nvPr/>
        </p:nvSpPr>
        <p:spPr>
          <a:xfrm>
            <a:off x="2043589" y="2881908"/>
            <a:ext cx="99893" cy="3493294"/>
          </a:xfrm>
          <a:prstGeom prst="roundRect">
            <a:avLst>
              <a:gd name="adj" fmla="val 133462"/>
            </a:avLst>
          </a:prstGeom>
          <a:solidFill>
            <a:srgbClr val="EEEFF5"/>
          </a:solidFill>
          <a:ln/>
        </p:spPr>
      </p:sp>
      <p:sp>
        <p:nvSpPr>
          <p:cNvPr id="6" name="Shape 3"/>
          <p:cNvSpPr/>
          <p:nvPr/>
        </p:nvSpPr>
        <p:spPr>
          <a:xfrm>
            <a:off x="2343448" y="3255466"/>
            <a:ext cx="777597" cy="99893"/>
          </a:xfrm>
          <a:prstGeom prst="roundRect">
            <a:avLst>
              <a:gd name="adj" fmla="val 133462"/>
            </a:avLst>
          </a:prstGeom>
          <a:solidFill>
            <a:srgbClr val="EEEFF5"/>
          </a:solidFill>
          <a:ln/>
        </p:spPr>
      </p:sp>
      <p:sp>
        <p:nvSpPr>
          <p:cNvPr id="7" name="Shape 4"/>
          <p:cNvSpPr/>
          <p:nvPr/>
        </p:nvSpPr>
        <p:spPr>
          <a:xfrm>
            <a:off x="1843504" y="3055501"/>
            <a:ext cx="499943" cy="499943"/>
          </a:xfrm>
          <a:prstGeom prst="roundRect">
            <a:avLst>
              <a:gd name="adj" fmla="val 26667"/>
            </a:avLst>
          </a:prstGeom>
          <a:solidFill>
            <a:srgbClr val="EEEFF5"/>
          </a:solidFill>
          <a:ln/>
        </p:spPr>
      </p:sp>
      <p:sp>
        <p:nvSpPr>
          <p:cNvPr id="9" name="Text 6"/>
          <p:cNvSpPr/>
          <p:nvPr/>
        </p:nvSpPr>
        <p:spPr>
          <a:xfrm>
            <a:off x="1728033" y="2368381"/>
            <a:ext cx="2331720" cy="347186"/>
          </a:xfrm>
          <a:prstGeom prst="rect">
            <a:avLst/>
          </a:prstGeom>
          <a:noFill/>
          <a:ln/>
        </p:spPr>
        <p:txBody>
          <a:bodyPr wrap="none" rtlCol="0" anchor="t"/>
          <a:lstStyle/>
          <a:p>
            <a:pPr marL="0" indent="0" algn="l">
              <a:lnSpc>
                <a:spcPts val="2734"/>
              </a:lnSpc>
              <a:buNone/>
            </a:pPr>
            <a:r>
              <a:rPr lang="en-US" sz="2800" b="1" dirty="0">
                <a:solidFill>
                  <a:srgbClr val="0070C0"/>
                </a:solidFill>
                <a:latin typeface="Barlow" pitchFamily="34" charset="0"/>
                <a:ea typeface="Barlow" pitchFamily="34" charset="-122"/>
                <a:cs typeface="Barlow" pitchFamily="34" charset="-120"/>
              </a:rPr>
              <a:t>Zero Shot Learning</a:t>
            </a:r>
            <a:endParaRPr lang="en-US" sz="2800" dirty="0">
              <a:solidFill>
                <a:srgbClr val="0070C0"/>
              </a:solidFill>
            </a:endParaRPr>
          </a:p>
        </p:txBody>
      </p:sp>
      <p:sp>
        <p:nvSpPr>
          <p:cNvPr id="10" name="Text 7"/>
          <p:cNvSpPr/>
          <p:nvPr/>
        </p:nvSpPr>
        <p:spPr>
          <a:xfrm>
            <a:off x="1843504" y="2935911"/>
            <a:ext cx="9554647" cy="710803"/>
          </a:xfrm>
          <a:prstGeom prst="rect">
            <a:avLst/>
          </a:prstGeom>
          <a:noFill/>
          <a:ln/>
        </p:spPr>
        <p:txBody>
          <a:bodyPr wrap="square" rtlCol="0" anchor="t"/>
          <a:lstStyle/>
          <a:p>
            <a:pPr marL="0" indent="0" algn="l">
              <a:lnSpc>
                <a:spcPct val="150000"/>
              </a:lnSpc>
              <a:buNone/>
            </a:pPr>
            <a:r>
              <a:rPr lang="en-US" sz="2400" dirty="0">
                <a:solidFill>
                  <a:srgbClr val="272525"/>
                </a:solidFill>
                <a:latin typeface="Montserrat" pitchFamily="34" charset="0"/>
                <a:ea typeface="Montserrat" pitchFamily="34" charset="-122"/>
                <a:cs typeface="Montserrat" pitchFamily="34" charset="-120"/>
              </a:rPr>
              <a:t>Zero shot learning enables models to perform a task without receiving specific training examples, expanding the scope of NLP applications.</a:t>
            </a:r>
            <a:endParaRPr lang="en-US" sz="2400" dirty="0"/>
          </a:p>
        </p:txBody>
      </p:sp>
      <p:sp>
        <p:nvSpPr>
          <p:cNvPr id="11" name="Shape 8"/>
          <p:cNvSpPr/>
          <p:nvPr/>
        </p:nvSpPr>
        <p:spPr>
          <a:xfrm>
            <a:off x="2343448" y="5113199"/>
            <a:ext cx="777597" cy="99893"/>
          </a:xfrm>
          <a:prstGeom prst="roundRect">
            <a:avLst>
              <a:gd name="adj" fmla="val 133462"/>
            </a:avLst>
          </a:prstGeom>
          <a:solidFill>
            <a:srgbClr val="EEEFF5"/>
          </a:solidFill>
          <a:ln/>
        </p:spPr>
      </p:sp>
      <p:sp>
        <p:nvSpPr>
          <p:cNvPr id="12" name="Shape 9"/>
          <p:cNvSpPr/>
          <p:nvPr/>
        </p:nvSpPr>
        <p:spPr>
          <a:xfrm>
            <a:off x="1843504" y="4913233"/>
            <a:ext cx="499943" cy="499943"/>
          </a:xfrm>
          <a:prstGeom prst="roundRect">
            <a:avLst>
              <a:gd name="adj" fmla="val 26667"/>
            </a:avLst>
          </a:prstGeom>
          <a:solidFill>
            <a:srgbClr val="EEEFF5"/>
          </a:solidFill>
          <a:ln/>
        </p:spPr>
      </p:sp>
      <p:grpSp>
        <p:nvGrpSpPr>
          <p:cNvPr id="17" name="Group 16">
            <a:extLst>
              <a:ext uri="{FF2B5EF4-FFF2-40B4-BE49-F238E27FC236}">
                <a16:creationId xmlns:a16="http://schemas.microsoft.com/office/drawing/2014/main" id="{6457EC8A-86FE-1458-5DE7-7F2AD2FDD423}"/>
              </a:ext>
            </a:extLst>
          </p:cNvPr>
          <p:cNvGrpSpPr/>
          <p:nvPr/>
        </p:nvGrpSpPr>
        <p:grpSpPr>
          <a:xfrm>
            <a:off x="1222911" y="2314157"/>
            <a:ext cx="114300" cy="2914538"/>
            <a:chOff x="2036266" y="3097173"/>
            <a:chExt cx="114300" cy="2914538"/>
          </a:xfrm>
        </p:grpSpPr>
        <p:sp>
          <p:nvSpPr>
            <p:cNvPr id="8" name="Text 5"/>
            <p:cNvSpPr/>
            <p:nvPr/>
          </p:nvSpPr>
          <p:spPr>
            <a:xfrm>
              <a:off x="2036266" y="3097173"/>
              <a:ext cx="114300" cy="416481"/>
            </a:xfrm>
            <a:prstGeom prst="rect">
              <a:avLst/>
            </a:prstGeom>
            <a:noFill/>
            <a:ln/>
          </p:spPr>
          <p:txBody>
            <a:bodyPr wrap="none" rtlCol="0" anchor="t"/>
            <a:lstStyle/>
            <a:p>
              <a:pPr marL="0" indent="0" algn="ctr">
                <a:lnSpc>
                  <a:spcPts val="3281"/>
                </a:lnSpc>
                <a:buNone/>
              </a:pPr>
              <a:r>
                <a:rPr lang="en-US" sz="2800" b="1" dirty="0">
                  <a:solidFill>
                    <a:srgbClr val="0070C0"/>
                  </a:solidFill>
                  <a:latin typeface="Barlow" pitchFamily="34" charset="0"/>
                  <a:ea typeface="Barlow" pitchFamily="34" charset="-122"/>
                  <a:cs typeface="Barlow" pitchFamily="34" charset="-120"/>
                </a:rPr>
                <a:t>1</a:t>
              </a:r>
              <a:endParaRPr lang="en-US" sz="2800" dirty="0">
                <a:solidFill>
                  <a:srgbClr val="0070C0"/>
                </a:solidFill>
              </a:endParaRPr>
            </a:p>
          </p:txBody>
        </p:sp>
        <p:sp>
          <p:nvSpPr>
            <p:cNvPr id="13" name="Text 10"/>
            <p:cNvSpPr/>
            <p:nvPr/>
          </p:nvSpPr>
          <p:spPr>
            <a:xfrm>
              <a:off x="2043469" y="5718640"/>
              <a:ext cx="99893" cy="293071"/>
            </a:xfrm>
            <a:prstGeom prst="rect">
              <a:avLst/>
            </a:prstGeom>
            <a:noFill/>
            <a:ln/>
          </p:spPr>
          <p:txBody>
            <a:bodyPr wrap="none" rtlCol="0" anchor="t"/>
            <a:lstStyle/>
            <a:p>
              <a:pPr marL="0" indent="0" algn="ctr">
                <a:lnSpc>
                  <a:spcPts val="3281"/>
                </a:lnSpc>
                <a:buNone/>
              </a:pPr>
              <a:r>
                <a:rPr lang="en-US" sz="2800" b="1" dirty="0">
                  <a:solidFill>
                    <a:srgbClr val="0070C0"/>
                  </a:solidFill>
                  <a:latin typeface="Barlow" pitchFamily="34" charset="0"/>
                  <a:ea typeface="Barlow" pitchFamily="34" charset="-122"/>
                  <a:cs typeface="Barlow" pitchFamily="34" charset="-120"/>
                </a:rPr>
                <a:t>2</a:t>
              </a:r>
              <a:endParaRPr lang="en-US" sz="2800" dirty="0">
                <a:solidFill>
                  <a:srgbClr val="0070C0"/>
                </a:solidFill>
              </a:endParaRPr>
            </a:p>
          </p:txBody>
        </p:sp>
      </p:grpSp>
      <p:sp>
        <p:nvSpPr>
          <p:cNvPr id="14" name="Text 11"/>
          <p:cNvSpPr/>
          <p:nvPr/>
        </p:nvSpPr>
        <p:spPr>
          <a:xfrm>
            <a:off x="1728033" y="4955319"/>
            <a:ext cx="2270760" cy="347186"/>
          </a:xfrm>
          <a:prstGeom prst="rect">
            <a:avLst/>
          </a:prstGeom>
          <a:noFill/>
          <a:ln/>
        </p:spPr>
        <p:txBody>
          <a:bodyPr wrap="none" rtlCol="0" anchor="t"/>
          <a:lstStyle/>
          <a:p>
            <a:pPr marL="0" indent="0" algn="l">
              <a:lnSpc>
                <a:spcPts val="2734"/>
              </a:lnSpc>
              <a:buNone/>
            </a:pPr>
            <a:r>
              <a:rPr lang="en-US" sz="2800" b="1" dirty="0">
                <a:solidFill>
                  <a:srgbClr val="0070C0"/>
                </a:solidFill>
                <a:latin typeface="Barlow" pitchFamily="34" charset="0"/>
                <a:ea typeface="Barlow" pitchFamily="34" charset="-122"/>
                <a:cs typeface="Barlow" pitchFamily="34" charset="-120"/>
              </a:rPr>
              <a:t>Few Shot Learning</a:t>
            </a:r>
            <a:endParaRPr lang="en-US" sz="2800" dirty="0">
              <a:solidFill>
                <a:srgbClr val="0070C0"/>
              </a:solidFill>
            </a:endParaRPr>
          </a:p>
        </p:txBody>
      </p:sp>
      <p:sp>
        <p:nvSpPr>
          <p:cNvPr id="15" name="Text 12"/>
          <p:cNvSpPr/>
          <p:nvPr/>
        </p:nvSpPr>
        <p:spPr>
          <a:xfrm>
            <a:off x="1843504" y="5429487"/>
            <a:ext cx="9554647" cy="710803"/>
          </a:xfrm>
          <a:prstGeom prst="rect">
            <a:avLst/>
          </a:prstGeom>
          <a:noFill/>
          <a:ln/>
        </p:spPr>
        <p:txBody>
          <a:bodyPr wrap="square" rtlCol="0" anchor="t"/>
          <a:lstStyle/>
          <a:p>
            <a:pPr marL="0" indent="0" algn="l">
              <a:lnSpc>
                <a:spcPct val="150000"/>
              </a:lnSpc>
              <a:buNone/>
            </a:pPr>
            <a:r>
              <a:rPr lang="en-US" sz="2400" dirty="0">
                <a:solidFill>
                  <a:srgbClr val="272525"/>
                </a:solidFill>
                <a:latin typeface="Montserrat" pitchFamily="34" charset="0"/>
                <a:ea typeface="Montserrat" pitchFamily="34" charset="-122"/>
                <a:cs typeface="Montserrat" pitchFamily="34" charset="-120"/>
              </a:rPr>
              <a:t>With few shot learning, models are trained on a minimal number of examples, enhancing their ability to generalize and learn from small datasets.</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84A957-52CB-48A4-AA0D-115FCCE61285}">
  <we:reference id="wa200005566" version="3.0.0.0" store="en-US" storeType="OMEX"/>
  <we:alternateReferences>
    <we:reference id="wa200005566" version="3.0.0.0"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194</TotalTime>
  <Words>888</Words>
  <Application>Microsoft Office PowerPoint</Application>
  <PresentationFormat>Custom</PresentationFormat>
  <Paragraphs>105</Paragraphs>
  <Slides>21</Slides>
  <Notes>21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Bahnschrift</vt:lpstr>
      <vt:lpstr>Bahnschrift Light SemiCondensed</vt:lpstr>
      <vt:lpstr>Bahnschrift SemiBold</vt:lpstr>
      <vt:lpstr>Barlow</vt:lpstr>
      <vt:lpstr>Courier New</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AISHWARYA HOYSAL K S</cp:lastModifiedBy>
  <cp:revision>10</cp:revision>
  <dcterms:created xsi:type="dcterms:W3CDTF">2024-01-25T18:27:27Z</dcterms:created>
  <dcterms:modified xsi:type="dcterms:W3CDTF">2024-01-26T09:31:50Z</dcterms:modified>
</cp:coreProperties>
</file>